
<file path=[Content_Types].xml><?xml version="1.0" encoding="utf-8"?>
<Types xmlns="http://schemas.openxmlformats.org/package/2006/content-types">
  <Default Extension="avif" ContentType="image/avif"/>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64" r:id="rId4"/>
    <p:sldId id="271" r:id="rId5"/>
    <p:sldId id="259" r:id="rId6"/>
    <p:sldId id="263" r:id="rId7"/>
    <p:sldId id="258" r:id="rId8"/>
    <p:sldId id="268" r:id="rId9"/>
    <p:sldId id="260" r:id="rId10"/>
    <p:sldId id="262" r:id="rId11"/>
    <p:sldId id="265" r:id="rId12"/>
    <p:sldId id="261" r:id="rId13"/>
    <p:sldId id="279" r:id="rId14"/>
    <p:sldId id="266" r:id="rId15"/>
    <p:sldId id="276" r:id="rId16"/>
  </p:sldIdLst>
  <p:sldSz cx="18288000" cy="10287000"/>
  <p:notesSz cx="6858000" cy="9144000"/>
  <p:embeddedFontLst>
    <p:embeddedFont>
      <p:font typeface="ABeeZee" panose="020B0604020202020204" charset="0"/>
      <p:regular r:id="rId18"/>
      <p:italic r:id="rId19"/>
    </p:embeddedFont>
    <p:embeddedFont>
      <p:font typeface="League Spartan" panose="020B0604020202020204" charset="0"/>
      <p:regular r:id="rId20"/>
      <p:bold r:id="rId21"/>
    </p:embeddedFont>
    <p:embeddedFont>
      <p:font typeface="League Spartan ExtraBold" panose="020B0604020202020204" charset="0"/>
      <p:bold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ji Malairaj" initials="RM" lastIdx="1" clrIdx="0">
    <p:extLst>
      <p:ext uri="{19B8F6BF-5375-455C-9EA6-DF929625EA0E}">
        <p15:presenceInfo xmlns:p15="http://schemas.microsoft.com/office/powerpoint/2012/main" userId="1c063ef49e40504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7A7AA"/>
    <a:srgbClr val="FF3300"/>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4" d="100"/>
          <a:sy n="54" d="100"/>
        </p:scale>
        <p:origin x="754" y="8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1-01T20:48:12.041" idx="1">
    <p:pos x="9351" y="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a16="http://schemas.microsoft.com/office/drawing/2014/main" id="{DBC6D43D-00B0-9F05-4377-2493375387A4}"/>
            </a:ext>
          </a:extLst>
        </p:cNvPr>
        <p:cNvGrpSpPr/>
        <p:nvPr/>
      </p:nvGrpSpPr>
      <p:grpSpPr>
        <a:xfrm>
          <a:off x="0" y="0"/>
          <a:ext cx="0" cy="0"/>
          <a:chOff x="0" y="0"/>
          <a:chExt cx="0" cy="0"/>
        </a:xfrm>
      </p:grpSpPr>
      <p:sp>
        <p:nvSpPr>
          <p:cNvPr id="152" name="Google Shape;152;p6:notes">
            <a:extLst>
              <a:ext uri="{FF2B5EF4-FFF2-40B4-BE49-F238E27FC236}">
                <a16:creationId xmlns:a16="http://schemas.microsoft.com/office/drawing/2014/main" id="{26D26786-ADD8-797B-9586-49C1BF785F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6:notes">
            <a:extLst>
              <a:ext uri="{FF2B5EF4-FFF2-40B4-BE49-F238E27FC236}">
                <a16:creationId xmlns:a16="http://schemas.microsoft.com/office/drawing/2014/main" id="{A335BC06-949F-1859-3062-B95E9C6DED6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5212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9" name="Google Shape;30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9.jpg"/><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2.jpg"/><Relationship Id="rId4" Type="http://schemas.openxmlformats.org/officeDocument/2006/relationships/image" Target="../media/image31.jp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g"/><Relationship Id="rId7" Type="http://schemas.openxmlformats.org/officeDocument/2006/relationships/image" Target="../media/image9.sv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png"/><Relationship Id="rId9" Type="http://schemas.openxmlformats.org/officeDocument/2006/relationships/image" Target="../media/image11.sv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avif"/></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0.svg"/><Relationship Id="rId5" Type="http://schemas.openxmlformats.org/officeDocument/2006/relationships/image" Target="../media/image19.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EDBEC9"/>
            </a:gs>
            <a:gs pos="100000">
              <a:srgbClr val="FFE6EC"/>
            </a:gs>
          </a:gsLst>
          <a:lin ang="2100000" scaled="0"/>
        </a:gradFill>
        <a:effectLst/>
      </p:bgPr>
    </p:bg>
    <p:spTree>
      <p:nvGrpSpPr>
        <p:cNvPr id="1"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t="1573" b="1573"/>
          <a:stretch/>
        </p:blipFill>
        <p:spPr>
          <a:xfrm>
            <a:off x="12508164" y="611064"/>
            <a:ext cx="6123741" cy="7907968"/>
          </a:xfrm>
          <a:prstGeom prst="rect">
            <a:avLst/>
          </a:prstGeom>
          <a:noFill/>
          <a:ln>
            <a:noFill/>
          </a:ln>
        </p:spPr>
      </p:pic>
      <p:pic>
        <p:nvPicPr>
          <p:cNvPr id="85" name="Google Shape;85;p13"/>
          <p:cNvPicPr preferRelativeResize="0"/>
          <p:nvPr/>
        </p:nvPicPr>
        <p:blipFill rotWithShape="1">
          <a:blip r:embed="rId4">
            <a:alphaModFix/>
          </a:blip>
          <a:srcRect l="1926" r="1926"/>
          <a:stretch/>
        </p:blipFill>
        <p:spPr>
          <a:xfrm>
            <a:off x="6082129" y="611064"/>
            <a:ext cx="6123741" cy="7907968"/>
          </a:xfrm>
          <a:prstGeom prst="rect">
            <a:avLst/>
          </a:prstGeom>
          <a:noFill/>
          <a:ln>
            <a:noFill/>
          </a:ln>
        </p:spPr>
      </p:pic>
      <p:pic>
        <p:nvPicPr>
          <p:cNvPr id="86" name="Google Shape;86;p13"/>
          <p:cNvPicPr preferRelativeResize="0"/>
          <p:nvPr/>
        </p:nvPicPr>
        <p:blipFill rotWithShape="1">
          <a:blip r:embed="rId5">
            <a:alphaModFix/>
          </a:blip>
          <a:srcRect l="24187" r="24186"/>
          <a:stretch/>
        </p:blipFill>
        <p:spPr>
          <a:xfrm>
            <a:off x="-343905" y="611064"/>
            <a:ext cx="6123741" cy="7907968"/>
          </a:xfrm>
          <a:prstGeom prst="rect">
            <a:avLst/>
          </a:prstGeom>
          <a:noFill/>
          <a:ln>
            <a:noFill/>
          </a:ln>
        </p:spPr>
      </p:pic>
      <p:grpSp>
        <p:nvGrpSpPr>
          <p:cNvPr id="87" name="Google Shape;87;p13"/>
          <p:cNvGrpSpPr/>
          <p:nvPr/>
        </p:nvGrpSpPr>
        <p:grpSpPr>
          <a:xfrm>
            <a:off x="762225" y="4950194"/>
            <a:ext cx="15552438" cy="4882265"/>
            <a:chOff x="0" y="0"/>
            <a:chExt cx="4005540" cy="1285864"/>
          </a:xfrm>
        </p:grpSpPr>
        <p:sp>
          <p:nvSpPr>
            <p:cNvPr id="88" name="Google Shape;88;p13"/>
            <p:cNvSpPr/>
            <p:nvPr/>
          </p:nvSpPr>
          <p:spPr>
            <a:xfrm>
              <a:off x="0" y="0"/>
              <a:ext cx="4005540" cy="1285864"/>
            </a:xfrm>
            <a:custGeom>
              <a:avLst/>
              <a:gdLst/>
              <a:ahLst/>
              <a:cxnLst/>
              <a:rect l="l" t="t" r="r" b="b"/>
              <a:pathLst>
                <a:path w="4005540" h="1285864" extrusionOk="0">
                  <a:moveTo>
                    <a:pt x="0" y="0"/>
                  </a:moveTo>
                  <a:lnTo>
                    <a:pt x="4005540" y="0"/>
                  </a:lnTo>
                  <a:lnTo>
                    <a:pt x="4005540" y="1285864"/>
                  </a:lnTo>
                  <a:lnTo>
                    <a:pt x="0" y="1285864"/>
                  </a:lnTo>
                  <a:lnTo>
                    <a:pt x="0" y="0"/>
                  </a:lnTo>
                </a:path>
              </a:pathLst>
            </a:custGeom>
            <a:solidFill>
              <a:srgbClr val="FFFFFF">
                <a:alpha val="8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 name="Google Shape;89;p13"/>
            <p:cNvSpPr txBox="1"/>
            <p:nvPr/>
          </p:nvSpPr>
          <p:spPr>
            <a:xfrm>
              <a:off x="0" y="38100"/>
              <a:ext cx="812800" cy="774700"/>
            </a:xfrm>
            <a:prstGeom prst="rect">
              <a:avLst/>
            </a:prstGeom>
            <a:noFill/>
            <a:ln>
              <a:noFill/>
            </a:ln>
          </p:spPr>
          <p:txBody>
            <a:bodyPr spcFirstLastPara="1" wrap="square" lIns="50800" tIns="50800" rIns="50800" bIns="50800" anchor="ctr" anchorCtr="0">
              <a:noAutofit/>
            </a:bodyPr>
            <a:lstStyle/>
            <a:p>
              <a:pPr marL="0" marR="0" lvl="0" indent="0" algn="ctr" rtl="0">
                <a:lnSpc>
                  <a:spcPct val="144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90" name="Google Shape;90;p13"/>
          <p:cNvSpPr/>
          <p:nvPr/>
        </p:nvSpPr>
        <p:spPr>
          <a:xfrm>
            <a:off x="-6172620" y="2177001"/>
            <a:ext cx="10432036" cy="13189931"/>
          </a:xfrm>
          <a:custGeom>
            <a:avLst/>
            <a:gdLst/>
            <a:ahLst/>
            <a:cxnLst/>
            <a:rect l="l" t="t" r="r" b="b"/>
            <a:pathLst>
              <a:path w="10432036" h="13189931" extrusionOk="0">
                <a:moveTo>
                  <a:pt x="0" y="0"/>
                </a:moveTo>
                <a:lnTo>
                  <a:pt x="10432036" y="0"/>
                </a:lnTo>
                <a:lnTo>
                  <a:pt x="10432036" y="13189931"/>
                </a:lnTo>
                <a:lnTo>
                  <a:pt x="0" y="13189931"/>
                </a:lnTo>
                <a:lnTo>
                  <a:pt x="0" y="0"/>
                </a:lnTo>
                <a:close/>
              </a:path>
            </a:pathLst>
          </a:custGeom>
          <a:blipFill rotWithShape="1">
            <a:blip r:embed="rId6">
              <a:alphaModFix amt="70000"/>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 name="Google Shape;91;p13"/>
          <p:cNvSpPr txBox="1"/>
          <p:nvPr/>
        </p:nvSpPr>
        <p:spPr>
          <a:xfrm>
            <a:off x="1583129" y="6874261"/>
            <a:ext cx="8030193" cy="1034129"/>
          </a:xfrm>
          <a:prstGeom prst="rect">
            <a:avLst/>
          </a:prstGeom>
          <a:solidFill>
            <a:schemeClr val="accent2">
              <a:lumMod val="40000"/>
              <a:lumOff val="60000"/>
            </a:schemeClr>
          </a:solidFill>
          <a:ln>
            <a:noFill/>
          </a:ln>
        </p:spPr>
        <p:txBody>
          <a:bodyPr spcFirstLastPara="1" wrap="square" lIns="0" tIns="0" rIns="0" bIns="0" anchor="t" anchorCtr="0">
            <a:spAutoFit/>
          </a:bodyPr>
          <a:lstStyle/>
          <a:p>
            <a:pPr marL="0" marR="0" lvl="0" indent="0" algn="l" rtl="0">
              <a:lnSpc>
                <a:spcPct val="70000"/>
              </a:lnSpc>
              <a:spcBef>
                <a:spcPts val="0"/>
              </a:spcBef>
              <a:spcAft>
                <a:spcPts val="0"/>
              </a:spcAft>
              <a:buNone/>
            </a:pPr>
            <a:r>
              <a:rPr lang="en-US" sz="8000" b="1" dirty="0">
                <a:solidFill>
                  <a:schemeClr val="tx1"/>
                </a:solidFill>
                <a:effectLst>
                  <a:outerShdw blurRad="38100" dist="38100" dir="2700000" algn="tl">
                    <a:srgbClr val="000000">
                      <a:alpha val="43137"/>
                    </a:srgbClr>
                  </a:outerShdw>
                </a:effectLst>
                <a:latin typeface="League Spartan ExtraBold" panose="020B0604020202020204" charset="0"/>
                <a:sym typeface="League Spartan ExtraBold"/>
              </a:rPr>
              <a:t>Nykaa</a:t>
            </a:r>
            <a:r>
              <a:rPr lang="en-US" sz="9600" b="1" dirty="0">
                <a:solidFill>
                  <a:schemeClr val="accent2">
                    <a:lumMod val="60000"/>
                    <a:lumOff val="40000"/>
                  </a:schemeClr>
                </a:solidFill>
                <a:latin typeface="League Spartan ExtraBold" panose="020B0604020202020204" charset="0"/>
                <a:ea typeface="League Spartan ExtraBold"/>
                <a:cs typeface="League Spartan ExtraBold"/>
                <a:sym typeface="League Spartan ExtraBold"/>
              </a:rPr>
              <a:t> </a:t>
            </a:r>
            <a:r>
              <a:rPr lang="en-US" sz="8000" b="1" dirty="0">
                <a:solidFill>
                  <a:schemeClr val="tx1"/>
                </a:solidFill>
                <a:effectLst>
                  <a:outerShdw blurRad="38100" dist="38100" dir="2700000" algn="tl">
                    <a:srgbClr val="000000">
                      <a:alpha val="43137"/>
                    </a:srgbClr>
                  </a:outerShdw>
                </a:effectLst>
                <a:latin typeface="League Spartan ExtraBold" panose="020B0604020202020204" charset="0"/>
                <a:sym typeface="League Spartan ExtraBold"/>
              </a:rPr>
              <a:t>Analysis</a:t>
            </a:r>
            <a:endParaRPr sz="8000" b="1" dirty="0">
              <a:solidFill>
                <a:schemeClr val="tx1"/>
              </a:solidFill>
              <a:effectLst>
                <a:outerShdw blurRad="38100" dist="38100" dir="2700000" algn="tl">
                  <a:srgbClr val="000000">
                    <a:alpha val="43137"/>
                  </a:srgbClr>
                </a:outerShdw>
              </a:effectLst>
              <a:latin typeface="League Spartan ExtraBold" panose="020B0604020202020204" charset="0"/>
              <a:sym typeface="League Spartan ExtraBold"/>
            </a:endParaRPr>
          </a:p>
        </p:txBody>
      </p:sp>
      <p:sp>
        <p:nvSpPr>
          <p:cNvPr id="93" name="Google Shape;93;p13"/>
          <p:cNvSpPr/>
          <p:nvPr/>
        </p:nvSpPr>
        <p:spPr>
          <a:xfrm rot="10800000" flipH="1">
            <a:off x="15208533" y="-9805675"/>
            <a:ext cx="10432036" cy="13189931"/>
          </a:xfrm>
          <a:custGeom>
            <a:avLst/>
            <a:gdLst/>
            <a:ahLst/>
            <a:cxnLst/>
            <a:rect l="l" t="t" r="r" b="b"/>
            <a:pathLst>
              <a:path w="10432036" h="13189931" extrusionOk="0">
                <a:moveTo>
                  <a:pt x="0" y="13189931"/>
                </a:moveTo>
                <a:lnTo>
                  <a:pt x="10432036" y="13189931"/>
                </a:lnTo>
                <a:lnTo>
                  <a:pt x="10432036" y="0"/>
                </a:lnTo>
                <a:lnTo>
                  <a:pt x="0" y="0"/>
                </a:lnTo>
                <a:lnTo>
                  <a:pt x="0" y="13189931"/>
                </a:lnTo>
                <a:close/>
              </a:path>
            </a:pathLst>
          </a:custGeom>
          <a:blipFill rotWithShape="1">
            <a:blip r:embed="rId6">
              <a:alphaModFix amt="80000"/>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DAF7DB8F-B4D9-53AD-EFCC-96249530F52E}"/>
              </a:ext>
            </a:extLst>
          </p:cNvPr>
          <p:cNvPicPr>
            <a:picLocks noChangeAspect="1"/>
          </p:cNvPicPr>
          <p:nvPr/>
        </p:nvPicPr>
        <p:blipFill>
          <a:blip r:embed="rId7"/>
          <a:stretch>
            <a:fillRect/>
          </a:stretch>
        </p:blipFill>
        <p:spPr>
          <a:xfrm>
            <a:off x="9852744" y="5775499"/>
            <a:ext cx="5572525" cy="323165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par>
                                <p:cTn id="8" presetID="10" presetClass="entr" presetSubtype="0" fill="hold" nodeType="withEffect">
                                  <p:stCondLst>
                                    <p:cond delay="0"/>
                                  </p:stCondLst>
                                  <p:childTnLst>
                                    <p:set>
                                      <p:cBhvr>
                                        <p:cTn id="9" dur="1" fill="hold">
                                          <p:stCondLst>
                                            <p:cond delay="0"/>
                                          </p:stCondLst>
                                        </p:cTn>
                                        <p:tgtEl>
                                          <p:spTgt spid="91"/>
                                        </p:tgtEl>
                                        <p:attrNameLst>
                                          <p:attrName>style.visibility</p:attrName>
                                        </p:attrNameLst>
                                      </p:cBhvr>
                                      <p:to>
                                        <p:strVal val="visible"/>
                                      </p:to>
                                    </p:set>
                                    <p:animEffect transition="in" filter="fade">
                                      <p:cBhvr>
                                        <p:cTn id="10"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0E7EA"/>
        </a:solidFill>
        <a:effectLst/>
      </p:bgPr>
    </p:bg>
    <p:spTree>
      <p:nvGrpSpPr>
        <p:cNvPr id="1" name="Shape 178"/>
        <p:cNvGrpSpPr/>
        <p:nvPr/>
      </p:nvGrpSpPr>
      <p:grpSpPr>
        <a:xfrm>
          <a:off x="0" y="0"/>
          <a:ext cx="0" cy="0"/>
          <a:chOff x="0" y="0"/>
          <a:chExt cx="0" cy="0"/>
        </a:xfrm>
      </p:grpSpPr>
      <p:pic>
        <p:nvPicPr>
          <p:cNvPr id="179" name="Google Shape;179;p19"/>
          <p:cNvPicPr preferRelativeResize="0"/>
          <p:nvPr/>
        </p:nvPicPr>
        <p:blipFill rotWithShape="1">
          <a:blip r:embed="rId3">
            <a:alphaModFix/>
          </a:blip>
          <a:srcRect t="28199" b="25205"/>
          <a:stretch/>
        </p:blipFill>
        <p:spPr>
          <a:xfrm>
            <a:off x="4245955" y="1"/>
            <a:ext cx="14042044" cy="10286999"/>
          </a:xfrm>
          <a:prstGeom prst="rect">
            <a:avLst/>
          </a:prstGeom>
          <a:noFill/>
          <a:ln>
            <a:noFill/>
          </a:ln>
        </p:spPr>
      </p:pic>
      <p:sp>
        <p:nvSpPr>
          <p:cNvPr id="181" name="Google Shape;181;p19"/>
          <p:cNvSpPr/>
          <p:nvPr/>
        </p:nvSpPr>
        <p:spPr>
          <a:xfrm>
            <a:off x="0" y="0"/>
            <a:ext cx="9299600" cy="10286999"/>
          </a:xfrm>
          <a:custGeom>
            <a:avLst/>
            <a:gdLst/>
            <a:ahLst/>
            <a:cxnLst/>
            <a:rect l="l" t="t" r="r" b="b"/>
            <a:pathLst>
              <a:path w="2449277" h="1571263" extrusionOk="0">
                <a:moveTo>
                  <a:pt x="0" y="0"/>
                </a:moveTo>
                <a:lnTo>
                  <a:pt x="2449277" y="0"/>
                </a:lnTo>
                <a:lnTo>
                  <a:pt x="2449277" y="1571263"/>
                </a:lnTo>
                <a:lnTo>
                  <a:pt x="0" y="1571263"/>
                </a:lnTo>
                <a:lnTo>
                  <a:pt x="0" y="0"/>
                </a:lnTo>
              </a:path>
            </a:pathLst>
          </a:custGeom>
          <a:solidFill>
            <a:srgbClr val="FFFFFF">
              <a:alpha val="8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84" name="Google Shape;184;p19"/>
          <p:cNvSpPr txBox="1"/>
          <p:nvPr/>
        </p:nvSpPr>
        <p:spPr>
          <a:xfrm>
            <a:off x="457200" y="0"/>
            <a:ext cx="8115300" cy="2954655"/>
          </a:xfrm>
          <a:prstGeom prst="rect">
            <a:avLst/>
          </a:prstGeom>
          <a:solidFill>
            <a:schemeClr val="tx2"/>
          </a:solid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8000" dirty="0">
                <a:latin typeface="League Spartan ExtraBold"/>
                <a:ea typeface="League Spartan ExtraBold"/>
                <a:cs typeface="League Spartan ExtraBold"/>
                <a:sym typeface="League Spartan ExtraBold"/>
              </a:rPr>
              <a:t>Positive Sentiments</a:t>
            </a:r>
            <a:endParaRPr sz="8000" dirty="0">
              <a:latin typeface="League Spartan ExtraBold"/>
              <a:ea typeface="League Spartan ExtraBold"/>
              <a:cs typeface="League Spartan ExtraBold"/>
              <a:sym typeface="League Spartan ExtraBold"/>
            </a:endParaRPr>
          </a:p>
        </p:txBody>
      </p:sp>
      <p:sp>
        <p:nvSpPr>
          <p:cNvPr id="2" name="TextBox 1">
            <a:extLst>
              <a:ext uri="{FF2B5EF4-FFF2-40B4-BE49-F238E27FC236}">
                <a16:creationId xmlns:a16="http://schemas.microsoft.com/office/drawing/2014/main" id="{58A031EA-3351-12E2-E276-F8B648B1A49A}"/>
              </a:ext>
            </a:extLst>
          </p:cNvPr>
          <p:cNvSpPr txBox="1"/>
          <p:nvPr/>
        </p:nvSpPr>
        <p:spPr>
          <a:xfrm>
            <a:off x="457200" y="3457575"/>
            <a:ext cx="8115300" cy="5940088"/>
          </a:xfrm>
          <a:prstGeom prst="rect">
            <a:avLst/>
          </a:prstGeom>
          <a:solidFill>
            <a:schemeClr val="accent2">
              <a:lumMod val="60000"/>
              <a:lumOff val="40000"/>
            </a:schemeClr>
          </a:solidFill>
        </p:spPr>
        <p:txBody>
          <a:bodyPr wrap="square" rtlCol="0">
            <a:spAutoFit/>
          </a:bodyPr>
          <a:lstStyle/>
          <a:p>
            <a:pPr marL="342900" indent="-342900">
              <a:buFont typeface="Wingdings" panose="05000000000000000000" pitchFamily="2" charset="2"/>
              <a:buChar char="q"/>
            </a:pPr>
            <a:r>
              <a:rPr lang="en-US" sz="2200" b="1" dirty="0">
                <a:latin typeface="ABeeZee" panose="020B0604020202020204" charset="0"/>
              </a:rPr>
              <a:t>Extensive product Range</a:t>
            </a:r>
          </a:p>
          <a:p>
            <a:r>
              <a:rPr lang="en-US" sz="2000" dirty="0">
                <a:latin typeface="ABeeZee" panose="020B0604020202020204" charset="0"/>
              </a:rPr>
              <a:t>	</a:t>
            </a:r>
            <a:r>
              <a:rPr lang="en-US" sz="1800" dirty="0">
                <a:latin typeface="ABeeZee" panose="020B0604020202020204" charset="0"/>
              </a:rPr>
              <a:t>Customers value the wide variety of beauty, skincare, and wellness products available, catering to diverse needs and preferences</a:t>
            </a:r>
          </a:p>
          <a:p>
            <a:pPr marL="285750" indent="-285750">
              <a:buFont typeface="Wingdings" panose="05000000000000000000" pitchFamily="2" charset="2"/>
              <a:buChar char="q"/>
            </a:pPr>
            <a:endParaRPr lang="en-US" sz="1800" dirty="0">
              <a:latin typeface="ABeeZee" panose="020B0604020202020204" charset="0"/>
            </a:endParaRPr>
          </a:p>
          <a:p>
            <a:pPr marL="342900" indent="-342900">
              <a:buFont typeface="Wingdings" panose="05000000000000000000" pitchFamily="2" charset="2"/>
              <a:buChar char="q"/>
            </a:pPr>
            <a:r>
              <a:rPr lang="en-US" sz="2200" b="1" dirty="0">
                <a:latin typeface="ABeeZee" panose="020B0604020202020204" charset="0"/>
              </a:rPr>
              <a:t>User-Friendly Interface</a:t>
            </a:r>
          </a:p>
          <a:p>
            <a:r>
              <a:rPr lang="en-US" sz="2200" dirty="0">
                <a:latin typeface="ABeeZee" panose="020B0604020202020204" charset="0"/>
              </a:rPr>
              <a:t>	</a:t>
            </a:r>
            <a:r>
              <a:rPr lang="en-US" sz="1800" dirty="0">
                <a:latin typeface="ABeeZee" panose="020B0604020202020204" charset="0"/>
              </a:rPr>
              <a:t>The website and app are easy to navigate, providing a seamless shopping experience</a:t>
            </a:r>
          </a:p>
          <a:p>
            <a:pPr marL="285750" indent="-285750">
              <a:buFont typeface="Wingdings" panose="05000000000000000000" pitchFamily="2" charset="2"/>
              <a:buChar char="q"/>
            </a:pPr>
            <a:endParaRPr lang="en-US" sz="1800" dirty="0">
              <a:latin typeface="ABeeZee" panose="020B0604020202020204" charset="0"/>
            </a:endParaRPr>
          </a:p>
          <a:p>
            <a:pPr marL="342900" indent="-342900">
              <a:buFont typeface="Wingdings" panose="05000000000000000000" pitchFamily="2" charset="2"/>
              <a:buChar char="q"/>
            </a:pPr>
            <a:r>
              <a:rPr lang="en-US" sz="2400" b="1" dirty="0"/>
              <a:t>Authenticity and Quality</a:t>
            </a:r>
            <a:endParaRPr lang="en-US" sz="1800" b="1" dirty="0">
              <a:latin typeface="ABeeZee" panose="020B0604020202020204" charset="0"/>
            </a:endParaRPr>
          </a:p>
          <a:p>
            <a:r>
              <a:rPr lang="en-US" sz="1800" dirty="0">
                <a:latin typeface="ABeeZee" panose="020B0604020202020204" charset="0"/>
              </a:rPr>
              <a:t>	Users trust the authenticity of Nykaa's products, a major factor driving positive reviews</a:t>
            </a:r>
          </a:p>
          <a:p>
            <a:pPr marL="285750" indent="-285750">
              <a:buFont typeface="Wingdings" panose="05000000000000000000" pitchFamily="2" charset="2"/>
              <a:buChar char="q"/>
            </a:pPr>
            <a:endParaRPr lang="en-US" sz="1800" dirty="0">
              <a:latin typeface="ABeeZee" panose="020B0604020202020204" charset="0"/>
            </a:endParaRPr>
          </a:p>
          <a:p>
            <a:pPr marL="342900" indent="-342900">
              <a:buFont typeface="Wingdings" panose="05000000000000000000" pitchFamily="2" charset="2"/>
              <a:buChar char="q"/>
            </a:pPr>
            <a:r>
              <a:rPr lang="en-US" sz="2400" b="1" dirty="0"/>
              <a:t>Attractive Offers and Discounts</a:t>
            </a:r>
          </a:p>
          <a:p>
            <a:r>
              <a:rPr lang="en-US" sz="2400" dirty="0">
                <a:latin typeface="ABeeZee" panose="020B0604020202020204" charset="0"/>
              </a:rPr>
              <a:t>	</a:t>
            </a:r>
            <a:r>
              <a:rPr lang="en-US" sz="1800" dirty="0">
                <a:latin typeface="ABeeZee" panose="020B0604020202020204" charset="0"/>
              </a:rPr>
              <a:t>Frequent sales and promotional deals are appreciated for their affordability and value</a:t>
            </a:r>
          </a:p>
          <a:p>
            <a:endParaRPr lang="en-US" sz="1800" dirty="0">
              <a:latin typeface="ABeeZee" panose="020B0604020202020204" charset="0"/>
            </a:endParaRPr>
          </a:p>
          <a:p>
            <a:pPr marL="342900" indent="-342900">
              <a:buFont typeface="Wingdings" panose="05000000000000000000" pitchFamily="2" charset="2"/>
              <a:buChar char="q"/>
            </a:pPr>
            <a:r>
              <a:rPr lang="en-US" sz="2400" b="1" dirty="0"/>
              <a:t>Positive In-Store Experiences</a:t>
            </a:r>
          </a:p>
          <a:p>
            <a:pPr lvl="1"/>
            <a:r>
              <a:rPr lang="en-US" sz="1800" dirty="0">
                <a:latin typeface="ABeeZee" panose="020B0604020202020204" charset="0"/>
              </a:rPr>
              <a:t>	Physical stores and events, such as makeovers and workshops, offer personalized services that customers enjoy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4"/>
                                        </p:tgtEl>
                                        <p:attrNameLst>
                                          <p:attrName>style.visibility</p:attrName>
                                        </p:attrNameLst>
                                      </p:cBhvr>
                                      <p:to>
                                        <p:strVal val="visible"/>
                                      </p:to>
                                    </p:set>
                                    <p:animEffect transition="in" filter="fade">
                                      <p:cBhvr>
                                        <p:cTn id="7" dur="50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0E7EA"/>
        </a:solidFill>
        <a:effectLst/>
      </p:bgPr>
    </p:bg>
    <p:spTree>
      <p:nvGrpSpPr>
        <p:cNvPr id="1" name="Shape 226"/>
        <p:cNvGrpSpPr/>
        <p:nvPr/>
      </p:nvGrpSpPr>
      <p:grpSpPr>
        <a:xfrm>
          <a:off x="0" y="0"/>
          <a:ext cx="0" cy="0"/>
          <a:chOff x="0" y="0"/>
          <a:chExt cx="0" cy="0"/>
        </a:xfrm>
      </p:grpSpPr>
      <p:pic>
        <p:nvPicPr>
          <p:cNvPr id="227" name="Google Shape;227;p22"/>
          <p:cNvPicPr preferRelativeResize="0"/>
          <p:nvPr/>
        </p:nvPicPr>
        <p:blipFill>
          <a:blip r:embed="rId3">
            <a:alphaModFix/>
          </a:blip>
          <a:srcRect l="38975"/>
          <a:stretch/>
        </p:blipFill>
        <p:spPr>
          <a:xfrm>
            <a:off x="10053284" y="4826794"/>
            <a:ext cx="8056268" cy="5097168"/>
          </a:xfrm>
          <a:prstGeom prst="rect">
            <a:avLst/>
          </a:prstGeom>
          <a:noFill/>
          <a:ln>
            <a:noFill/>
          </a:ln>
        </p:spPr>
      </p:pic>
      <p:pic>
        <p:nvPicPr>
          <p:cNvPr id="228" name="Google Shape;228;p22"/>
          <p:cNvPicPr preferRelativeResize="0"/>
          <p:nvPr/>
        </p:nvPicPr>
        <p:blipFill>
          <a:blip r:embed="rId4">
            <a:alphaModFix/>
          </a:blip>
          <a:srcRect l="33842"/>
          <a:stretch/>
        </p:blipFill>
        <p:spPr>
          <a:xfrm>
            <a:off x="10053284" y="363038"/>
            <a:ext cx="8056268" cy="4460915"/>
          </a:xfrm>
          <a:prstGeom prst="rect">
            <a:avLst/>
          </a:prstGeom>
          <a:noFill/>
          <a:ln>
            <a:noFill/>
          </a:ln>
        </p:spPr>
      </p:pic>
      <p:sp>
        <p:nvSpPr>
          <p:cNvPr id="2" name="Google Shape;184;p19">
            <a:extLst>
              <a:ext uri="{FF2B5EF4-FFF2-40B4-BE49-F238E27FC236}">
                <a16:creationId xmlns:a16="http://schemas.microsoft.com/office/drawing/2014/main" id="{87DB3EB3-E755-C9C4-41DF-5A5D289B74FD}"/>
              </a:ext>
            </a:extLst>
          </p:cNvPr>
          <p:cNvSpPr txBox="1"/>
          <p:nvPr/>
        </p:nvSpPr>
        <p:spPr>
          <a:xfrm>
            <a:off x="457200" y="0"/>
            <a:ext cx="8115300" cy="2954655"/>
          </a:xfrm>
          <a:prstGeom prst="rect">
            <a:avLst/>
          </a:prstGeom>
          <a:solidFill>
            <a:schemeClr val="accent3">
              <a:lumMod val="20000"/>
              <a:lumOff val="80000"/>
            </a:schemeClr>
          </a:solid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8000" dirty="0">
                <a:latin typeface="League Spartan ExtraBold"/>
                <a:ea typeface="League Spartan ExtraBold"/>
                <a:cs typeface="League Spartan ExtraBold"/>
                <a:sym typeface="League Spartan ExtraBold"/>
              </a:rPr>
              <a:t>Negative Sentiments</a:t>
            </a:r>
            <a:endParaRPr sz="8000" dirty="0">
              <a:latin typeface="League Spartan ExtraBold"/>
              <a:ea typeface="League Spartan ExtraBold"/>
              <a:cs typeface="League Spartan ExtraBold"/>
              <a:sym typeface="League Spartan ExtraBold"/>
            </a:endParaRPr>
          </a:p>
        </p:txBody>
      </p:sp>
      <p:sp>
        <p:nvSpPr>
          <p:cNvPr id="3" name="TextBox 2">
            <a:extLst>
              <a:ext uri="{FF2B5EF4-FFF2-40B4-BE49-F238E27FC236}">
                <a16:creationId xmlns:a16="http://schemas.microsoft.com/office/drawing/2014/main" id="{B0A14767-1B28-411F-C51D-C4990EB79065}"/>
              </a:ext>
            </a:extLst>
          </p:cNvPr>
          <p:cNvSpPr txBox="1"/>
          <p:nvPr/>
        </p:nvSpPr>
        <p:spPr>
          <a:xfrm>
            <a:off x="457200" y="3405324"/>
            <a:ext cx="8115300" cy="6370975"/>
          </a:xfrm>
          <a:prstGeom prst="rect">
            <a:avLst/>
          </a:prstGeom>
          <a:solidFill>
            <a:schemeClr val="accent2">
              <a:lumMod val="60000"/>
              <a:lumOff val="40000"/>
            </a:schemeClr>
          </a:solidFill>
        </p:spPr>
        <p:txBody>
          <a:bodyPr wrap="square" rtlCol="0">
            <a:spAutoFit/>
          </a:bodyPr>
          <a:lstStyle/>
          <a:p>
            <a:pPr marL="342900" indent="-342900">
              <a:buFont typeface="Wingdings" panose="05000000000000000000" pitchFamily="2" charset="2"/>
              <a:buChar char="q"/>
            </a:pPr>
            <a:r>
              <a:rPr lang="en-US" sz="2400" b="1" dirty="0"/>
              <a:t>Customer Service Issues</a:t>
            </a:r>
          </a:p>
          <a:p>
            <a:r>
              <a:rPr lang="en-US" sz="2400" dirty="0">
                <a:latin typeface="ABeeZee" panose="020B0604020202020204" charset="0"/>
              </a:rPr>
              <a:t>	</a:t>
            </a:r>
            <a:r>
              <a:rPr lang="en-US" sz="1800" dirty="0">
                <a:latin typeface="ABeeZee" panose="020B0604020202020204" charset="0"/>
              </a:rPr>
              <a:t>Many customers report dissatisfaction with Nykaa's customer support, citing unresponsiveness and inadequate assistance</a:t>
            </a:r>
          </a:p>
          <a:p>
            <a:endParaRPr lang="en-US" sz="1800" dirty="0">
              <a:latin typeface="ABeeZee" panose="020B0604020202020204" charset="0"/>
            </a:endParaRPr>
          </a:p>
          <a:p>
            <a:pPr marL="342900" indent="-342900">
              <a:buFont typeface="Wingdings" panose="05000000000000000000" pitchFamily="2" charset="2"/>
              <a:buChar char="q"/>
            </a:pPr>
            <a:r>
              <a:rPr lang="en-US" sz="2400" b="1" dirty="0"/>
              <a:t>Return and Refund Challenges</a:t>
            </a:r>
          </a:p>
          <a:p>
            <a:r>
              <a:rPr lang="en-US" sz="2400" dirty="0">
                <a:latin typeface="ABeeZee" panose="020B0604020202020204" charset="0"/>
              </a:rPr>
              <a:t>	</a:t>
            </a:r>
            <a:r>
              <a:rPr lang="en-US" sz="1800" dirty="0">
                <a:latin typeface="ABeeZee" panose="020B0604020202020204" charset="0"/>
              </a:rPr>
              <a:t>Users have expressed frustration with Nykaa's return and refund policies, describing them as cumbersome and inefficient. Complaints include delays in processing returns and refunds, with some customers alleging that their requests were ignored or denied without proper justification</a:t>
            </a:r>
          </a:p>
          <a:p>
            <a:endParaRPr lang="en-US" sz="1800" dirty="0">
              <a:latin typeface="ABeeZee" panose="020B0604020202020204" charset="0"/>
            </a:endParaRPr>
          </a:p>
          <a:p>
            <a:pPr marL="342900" indent="-342900">
              <a:buFont typeface="Wingdings" panose="05000000000000000000" pitchFamily="2" charset="2"/>
              <a:buChar char="q"/>
            </a:pPr>
            <a:r>
              <a:rPr lang="en-US" sz="2400" b="1" dirty="0"/>
              <a:t>Delivery Delays</a:t>
            </a:r>
            <a:endParaRPr lang="en-US" sz="1800" b="1" dirty="0">
              <a:latin typeface="ABeeZee" panose="020B0604020202020204" charset="0"/>
            </a:endParaRPr>
          </a:p>
          <a:p>
            <a:r>
              <a:rPr lang="en-US" sz="1800" dirty="0">
                <a:latin typeface="ABeeZee" panose="020B0604020202020204" charset="0"/>
              </a:rPr>
              <a:t>	Several reviews mention issues with delivery timelines, including significant delays and, in some cases, non-receipt of orders. Such experiences have led to inconvenience and dissatisfaction among customers</a:t>
            </a:r>
          </a:p>
          <a:p>
            <a:endParaRPr lang="en-US" sz="1800" dirty="0">
              <a:latin typeface="ABeeZee" panose="020B0604020202020204" charset="0"/>
            </a:endParaRPr>
          </a:p>
          <a:p>
            <a:pPr marL="342900" indent="-342900">
              <a:buFont typeface="Wingdings" panose="05000000000000000000" pitchFamily="2" charset="2"/>
              <a:buChar char="q"/>
            </a:pPr>
            <a:r>
              <a:rPr lang="en-US" sz="2400" b="1" dirty="0"/>
              <a:t>Packaging Concerns</a:t>
            </a:r>
            <a:endParaRPr lang="en-US" sz="1800" b="1" dirty="0">
              <a:latin typeface="ABeeZee" panose="020B0604020202020204" charset="0"/>
            </a:endParaRPr>
          </a:p>
          <a:p>
            <a:r>
              <a:rPr lang="en-US" sz="1800" dirty="0">
                <a:latin typeface="ABeeZee" panose="020B0604020202020204" charset="0"/>
              </a:rPr>
              <a:t>	A few reviews mention damaged products or poor packaging leading to spillage or breakage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F0E7EA"/>
        </a:solidFill>
        <a:effectLst/>
      </p:bgPr>
    </p:bg>
    <p:spTree>
      <p:nvGrpSpPr>
        <p:cNvPr id="1" name="Shape 154"/>
        <p:cNvGrpSpPr/>
        <p:nvPr/>
      </p:nvGrpSpPr>
      <p:grpSpPr>
        <a:xfrm>
          <a:off x="0" y="0"/>
          <a:ext cx="0" cy="0"/>
          <a:chOff x="0" y="0"/>
          <a:chExt cx="0" cy="0"/>
        </a:xfrm>
      </p:grpSpPr>
      <p:pic>
        <p:nvPicPr>
          <p:cNvPr id="5" name="Google Shape;366;p31">
            <a:extLst>
              <a:ext uri="{FF2B5EF4-FFF2-40B4-BE49-F238E27FC236}">
                <a16:creationId xmlns:a16="http://schemas.microsoft.com/office/drawing/2014/main" id="{BA8ACD1C-A95D-BDB5-F579-B005951DD77E}"/>
              </a:ext>
            </a:extLst>
          </p:cNvPr>
          <p:cNvPicPr preferRelativeResize="0"/>
          <p:nvPr/>
        </p:nvPicPr>
        <p:blipFill>
          <a:blip r:embed="rId3">
            <a:alphaModFix/>
            <a:extLst>
              <a:ext uri="{BEBA8EAE-BF5A-486C-A8C5-ECC9F3942E4B}">
                <a14:imgProps xmlns:a14="http://schemas.microsoft.com/office/drawing/2010/main">
                  <a14:imgLayer r:embed="rId4">
                    <a14:imgEffect>
                      <a14:colorTemperature colorTemp="5656"/>
                    </a14:imgEffect>
                    <a14:imgEffect>
                      <a14:saturation sat="139000"/>
                    </a14:imgEffect>
                    <a14:imgEffect>
                      <a14:brightnessContrast bright="15000" contrast="-71000"/>
                    </a14:imgEffect>
                  </a14:imgLayer>
                </a14:imgProps>
              </a:ext>
            </a:extLst>
          </a:blip>
          <a:stretch>
            <a:fillRect/>
          </a:stretch>
        </p:blipFill>
        <p:spPr>
          <a:xfrm>
            <a:off x="0" y="0"/>
            <a:ext cx="18288000" cy="10287000"/>
          </a:xfrm>
          <a:prstGeom prst="rect">
            <a:avLst/>
          </a:prstGeom>
          <a:noFill/>
          <a:ln>
            <a:noFill/>
          </a:ln>
          <a:effectLst>
            <a:reflection stA="45000" endPos="65000" dist="50800" dir="5400000" sy="-100000" algn="bl" rotWithShape="0"/>
          </a:effectLst>
        </p:spPr>
      </p:pic>
      <p:sp>
        <p:nvSpPr>
          <p:cNvPr id="155" name="Google Shape;155;p18"/>
          <p:cNvSpPr txBox="1"/>
          <p:nvPr/>
        </p:nvSpPr>
        <p:spPr>
          <a:xfrm>
            <a:off x="-1130755" y="76194"/>
            <a:ext cx="16241485" cy="1661993"/>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9000" dirty="0">
                <a:solidFill>
                  <a:srgbClr val="000000"/>
                </a:solidFill>
                <a:latin typeface="League Spartan ExtraBold"/>
                <a:ea typeface="League Spartan ExtraBold"/>
                <a:cs typeface="League Spartan ExtraBold"/>
                <a:sym typeface="League Spartan ExtraBold"/>
              </a:rPr>
              <a:t>Emerging Trends from 2024</a:t>
            </a:r>
            <a:endParaRPr dirty="0">
              <a:latin typeface="League Spartan ExtraBold"/>
              <a:ea typeface="League Spartan ExtraBold"/>
              <a:cs typeface="League Spartan ExtraBold"/>
              <a:sym typeface="League Spartan ExtraBold"/>
            </a:endParaRPr>
          </a:p>
        </p:txBody>
      </p:sp>
      <p:sp>
        <p:nvSpPr>
          <p:cNvPr id="6" name="TextBox 5">
            <a:extLst>
              <a:ext uri="{FF2B5EF4-FFF2-40B4-BE49-F238E27FC236}">
                <a16:creationId xmlns:a16="http://schemas.microsoft.com/office/drawing/2014/main" id="{11F5B65F-4D3A-861D-DD01-CD5289297DCB}"/>
              </a:ext>
            </a:extLst>
          </p:cNvPr>
          <p:cNvSpPr txBox="1"/>
          <p:nvPr/>
        </p:nvSpPr>
        <p:spPr>
          <a:xfrm>
            <a:off x="783771" y="1738187"/>
            <a:ext cx="16241485" cy="8248412"/>
          </a:xfrm>
          <a:prstGeom prst="rect">
            <a:avLst/>
          </a:prstGeom>
          <a:solidFill>
            <a:schemeClr val="accent2">
              <a:lumMod val="20000"/>
              <a:lumOff val="80000"/>
            </a:schemeClr>
          </a:solidFill>
        </p:spPr>
        <p:txBody>
          <a:bodyPr wrap="square" rtlCol="0">
            <a:spAutoFit/>
          </a:bodyPr>
          <a:lstStyle/>
          <a:p>
            <a:pPr marL="342900" indent="-342900">
              <a:buFont typeface="Wingdings" panose="05000000000000000000" pitchFamily="2" charset="2"/>
              <a:buChar char="q"/>
            </a:pPr>
            <a:r>
              <a:rPr lang="en-US" sz="2400" b="1" i="0" u="none" strike="noStrike" dirty="0">
                <a:solidFill>
                  <a:srgbClr val="000000"/>
                </a:solidFill>
                <a:effectLst/>
                <a:latin typeface="ABeeZee" panose="020B0604020202020204" charset="0"/>
              </a:rPr>
              <a:t>Late-night shopping – </a:t>
            </a:r>
            <a:r>
              <a:rPr lang="en-US" sz="2400" dirty="0">
                <a:latin typeface="ABeeZee" panose="020B0604020202020204" charset="0"/>
              </a:rPr>
              <a:t>Nykaa</a:t>
            </a:r>
            <a:r>
              <a:rPr lang="en-US" sz="2400" b="1" i="0" u="none" strike="noStrike" dirty="0">
                <a:solidFill>
                  <a:srgbClr val="000000"/>
                </a:solidFill>
                <a:effectLst/>
                <a:latin typeface="ABeeZee" panose="020B0604020202020204" charset="0"/>
              </a:rPr>
              <a:t> </a:t>
            </a:r>
            <a:r>
              <a:rPr lang="en-US" sz="2400" b="0" i="0" dirty="0">
                <a:solidFill>
                  <a:srgbClr val="000000"/>
                </a:solidFill>
                <a:effectLst/>
                <a:latin typeface="ABeeZee" panose="020B0604020202020204" charset="0"/>
              </a:rPr>
              <a:t>reported a 60% increase in midnight purchases. During late hours, customers mostly shopped for lipsticks, serums, and sheet masks</a:t>
            </a:r>
          </a:p>
          <a:p>
            <a:endParaRPr lang="en-US" sz="2400" b="0" i="0" dirty="0">
              <a:solidFill>
                <a:srgbClr val="000000"/>
              </a:solidFill>
              <a:effectLst/>
              <a:latin typeface="ABeeZee" panose="020B0604020202020204" charset="0"/>
            </a:endParaRPr>
          </a:p>
          <a:p>
            <a:pPr marL="342900" indent="-342900">
              <a:buFont typeface="Wingdings" panose="05000000000000000000" pitchFamily="2" charset="2"/>
              <a:buChar char="q"/>
            </a:pPr>
            <a:r>
              <a:rPr lang="en-US" sz="2400" b="1" i="0" u="none" strike="noStrike" dirty="0">
                <a:solidFill>
                  <a:srgbClr val="000000"/>
                </a:solidFill>
                <a:effectLst/>
                <a:latin typeface="ABeeZee" panose="020B0604020202020204" charset="0"/>
              </a:rPr>
              <a:t>Demand for Korean beauty products - </a:t>
            </a:r>
            <a:r>
              <a:rPr lang="en-US" sz="2400" b="0" i="0" dirty="0">
                <a:solidFill>
                  <a:srgbClr val="000000"/>
                </a:solidFill>
                <a:effectLst/>
                <a:latin typeface="ABeeZee" panose="020B0604020202020204" charset="0"/>
              </a:rPr>
              <a:t>As the concept of glass skin gains popularity among Indian consumers, the demand for Korean products rose 2.5 times faster than the average, especially for brands such as COSRX, TONYMOLY, The Face Shop, and LANEIGE</a:t>
            </a:r>
          </a:p>
          <a:p>
            <a:endParaRPr lang="en-US" sz="2400" u="none" strike="noStrike" dirty="0">
              <a:latin typeface="ABeeZee" panose="020B0604020202020204" charset="0"/>
            </a:endParaRPr>
          </a:p>
          <a:p>
            <a:pPr marL="342900" indent="-342900">
              <a:buFont typeface="Wingdings" panose="05000000000000000000" pitchFamily="2" charset="2"/>
              <a:buChar char="q"/>
            </a:pPr>
            <a:r>
              <a:rPr lang="en-US" sz="2400" b="1" i="0" u="none" strike="noStrike" dirty="0">
                <a:solidFill>
                  <a:srgbClr val="000000"/>
                </a:solidFill>
                <a:effectLst/>
                <a:latin typeface="ABeeZee" panose="020B0604020202020204" charset="0"/>
              </a:rPr>
              <a:t>Men prefer luxury products - </a:t>
            </a:r>
            <a:r>
              <a:rPr lang="en-US" sz="2400" dirty="0">
                <a:latin typeface="ABeeZee" panose="020B0604020202020204" charset="0"/>
              </a:rPr>
              <a:t>Male shoppers are opting for luxury products. Luxury fragrances such as Dior, Clinique, Davidoff, and YSL are sold every 10 minutes. Some popular luxury skincare brands among men are Kama Ayurveda, Kiehl’s, and Clinique</a:t>
            </a:r>
          </a:p>
          <a:p>
            <a:endParaRPr lang="en-US" sz="2400" b="1" i="0" u="none" strike="noStrike" dirty="0">
              <a:solidFill>
                <a:srgbClr val="000000"/>
              </a:solidFill>
              <a:effectLst/>
              <a:latin typeface="ABeeZee" panose="020B0604020202020204" charset="0"/>
            </a:endParaRPr>
          </a:p>
          <a:p>
            <a:pPr marL="342900" indent="-342900">
              <a:buFont typeface="Wingdings" panose="05000000000000000000" pitchFamily="2" charset="2"/>
              <a:buChar char="q"/>
            </a:pPr>
            <a:r>
              <a:rPr lang="en-US" sz="2400" b="1" i="0" u="none" strike="noStrike" dirty="0">
                <a:solidFill>
                  <a:srgbClr val="000000"/>
                </a:solidFill>
                <a:effectLst/>
                <a:latin typeface="ABeeZee" panose="020B0604020202020204" charset="0"/>
              </a:rPr>
              <a:t>Science in skincare - </a:t>
            </a:r>
            <a:r>
              <a:rPr lang="en-US" sz="2400" dirty="0">
                <a:latin typeface="ABeeZee" panose="020B0604020202020204" charset="0"/>
              </a:rPr>
              <a:t>Consumers are checking for specific ingredients in products to target certain skin concerns. The search for peptide booster serums, alpha arbutin, and ceramide mochi toners surged by 150%</a:t>
            </a:r>
          </a:p>
          <a:p>
            <a:endParaRPr lang="en-US" sz="2400" b="1" i="0" u="none" strike="noStrike" dirty="0">
              <a:solidFill>
                <a:srgbClr val="000000"/>
              </a:solidFill>
              <a:effectLst/>
              <a:latin typeface="ABeeZee" panose="020B0604020202020204" charset="0"/>
            </a:endParaRPr>
          </a:p>
          <a:p>
            <a:pPr marL="342900" indent="-342900">
              <a:buFont typeface="Wingdings" panose="05000000000000000000" pitchFamily="2" charset="2"/>
              <a:buChar char="q"/>
            </a:pPr>
            <a:r>
              <a:rPr lang="en-US" sz="2400" b="1" i="0" u="none" strike="noStrike" dirty="0">
                <a:solidFill>
                  <a:srgbClr val="000000"/>
                </a:solidFill>
                <a:effectLst/>
                <a:latin typeface="ABeeZee" panose="020B0604020202020204" charset="0"/>
              </a:rPr>
              <a:t>Social media trends - </a:t>
            </a:r>
            <a:r>
              <a:rPr lang="en-US" sz="2400" dirty="0">
                <a:latin typeface="ABeeZee" panose="020B0604020202020204" charset="0"/>
              </a:rPr>
              <a:t>Off-shoulder tops, wide-leg jeans, and waistcoats are some of the fashion trends that have dominated social media in 2024</a:t>
            </a:r>
          </a:p>
          <a:p>
            <a:endParaRPr lang="en-US" sz="2400" dirty="0">
              <a:latin typeface="ABeeZee" panose="020B0604020202020204" charset="0"/>
            </a:endParaRPr>
          </a:p>
          <a:p>
            <a:pPr marL="342900" indent="-342900">
              <a:buFont typeface="Wingdings" panose="05000000000000000000" pitchFamily="2" charset="2"/>
              <a:buChar char="q"/>
            </a:pPr>
            <a:r>
              <a:rPr lang="en-US" sz="2400" b="1" i="0" u="none" strike="noStrike" dirty="0">
                <a:solidFill>
                  <a:srgbClr val="000000"/>
                </a:solidFill>
                <a:effectLst/>
                <a:latin typeface="ABeeZee" panose="020B0604020202020204" charset="0"/>
              </a:rPr>
              <a:t>Regional choices - </a:t>
            </a:r>
            <a:r>
              <a:rPr lang="en-US" sz="2400" b="0" i="0" dirty="0">
                <a:solidFill>
                  <a:srgbClr val="000000"/>
                </a:solidFill>
                <a:effectLst/>
                <a:latin typeface="ABeeZee" panose="020B0604020202020204" charset="0"/>
              </a:rPr>
              <a:t>In terms of region, customers from Delhi preferred kurta sets, Mumbai customers </a:t>
            </a:r>
            <a:r>
              <a:rPr lang="en-US" sz="2400" b="0" i="0" dirty="0" err="1">
                <a:solidFill>
                  <a:srgbClr val="000000"/>
                </a:solidFill>
                <a:effectLst/>
                <a:latin typeface="ABeeZee" panose="020B0604020202020204" charset="0"/>
              </a:rPr>
              <a:t>favoured</a:t>
            </a:r>
            <a:r>
              <a:rPr lang="en-US" sz="2400" b="0" i="0" dirty="0">
                <a:solidFill>
                  <a:srgbClr val="000000"/>
                </a:solidFill>
                <a:effectLst/>
                <a:latin typeface="ABeeZee" panose="020B0604020202020204" charset="0"/>
              </a:rPr>
              <a:t> co-</a:t>
            </a:r>
            <a:r>
              <a:rPr lang="en-US" sz="2400" b="0" i="0" dirty="0" err="1">
                <a:solidFill>
                  <a:srgbClr val="000000"/>
                </a:solidFill>
                <a:effectLst/>
                <a:latin typeface="ABeeZee" panose="020B0604020202020204" charset="0"/>
              </a:rPr>
              <a:t>ords</a:t>
            </a:r>
            <a:r>
              <a:rPr lang="en-US" sz="2400" b="0" i="0" dirty="0">
                <a:solidFill>
                  <a:srgbClr val="000000"/>
                </a:solidFill>
                <a:effectLst/>
                <a:latin typeface="ABeeZee" panose="020B0604020202020204" charset="0"/>
              </a:rPr>
              <a:t> sets while Bengaluru consumers shopped for lehengas. Among men, consumers from Jaipur leaned towards stylish jackets</a:t>
            </a:r>
            <a:endParaRPr lang="en-US" sz="2400" b="1" i="0" u="none" strike="noStrike" dirty="0">
              <a:solidFill>
                <a:srgbClr val="000000"/>
              </a:solidFill>
              <a:effectLst/>
              <a:latin typeface="ABeeZee" panose="020B0604020202020204" charset="0"/>
            </a:endParaRPr>
          </a:p>
          <a:p>
            <a:endParaRPr lang="en-US" sz="1800" dirty="0">
              <a:latin typeface="ABeeZee" panose="020B0604020202020204" charset="0"/>
            </a:endParaRPr>
          </a:p>
          <a:p>
            <a:endParaRPr lang="en-US" sz="1800" b="1" i="0" u="none" strike="noStrike" dirty="0">
              <a:solidFill>
                <a:srgbClr val="000000"/>
              </a:solidFill>
              <a:effectLst/>
              <a:latin typeface="ABeeZee" panose="020B0604020202020204" charset="0"/>
            </a:endParaRP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fade">
                                      <p:cBhvr>
                                        <p:cTn id="7"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rgbClr val="F0E7EA"/>
        </a:solidFill>
        <a:effectLst/>
      </p:bgPr>
    </p:bg>
    <p:spTree>
      <p:nvGrpSpPr>
        <p:cNvPr id="1" name="Shape 154">
          <a:extLst>
            <a:ext uri="{FF2B5EF4-FFF2-40B4-BE49-F238E27FC236}">
              <a16:creationId xmlns:a16="http://schemas.microsoft.com/office/drawing/2014/main" id="{1C9B9AD3-8B6A-C56B-22B1-FF151451AC35}"/>
            </a:ext>
          </a:extLst>
        </p:cNvPr>
        <p:cNvGrpSpPr/>
        <p:nvPr/>
      </p:nvGrpSpPr>
      <p:grpSpPr>
        <a:xfrm>
          <a:off x="0" y="0"/>
          <a:ext cx="0" cy="0"/>
          <a:chOff x="0" y="0"/>
          <a:chExt cx="0" cy="0"/>
        </a:xfrm>
      </p:grpSpPr>
      <p:pic>
        <p:nvPicPr>
          <p:cNvPr id="5" name="Google Shape;366;p31">
            <a:extLst>
              <a:ext uri="{FF2B5EF4-FFF2-40B4-BE49-F238E27FC236}">
                <a16:creationId xmlns:a16="http://schemas.microsoft.com/office/drawing/2014/main" id="{E0466DB1-73E1-848C-398C-2B7041C97485}"/>
              </a:ext>
            </a:extLst>
          </p:cNvPr>
          <p:cNvPicPr preferRelativeResize="0"/>
          <p:nvPr/>
        </p:nvPicPr>
        <p:blipFill>
          <a:blip r:embed="rId3">
            <a:alphaModFix/>
            <a:extLst>
              <a:ext uri="{BEBA8EAE-BF5A-486C-A8C5-ECC9F3942E4B}">
                <a14:imgProps xmlns:a14="http://schemas.microsoft.com/office/drawing/2010/main">
                  <a14:imgLayer r:embed="rId4">
                    <a14:imgEffect>
                      <a14:colorTemperature colorTemp="5656"/>
                    </a14:imgEffect>
                    <a14:imgEffect>
                      <a14:saturation sat="139000"/>
                    </a14:imgEffect>
                    <a14:imgEffect>
                      <a14:brightnessContrast bright="15000" contrast="-71000"/>
                    </a14:imgEffect>
                  </a14:imgLayer>
                </a14:imgProps>
              </a:ext>
            </a:extLst>
          </a:blip>
          <a:stretch>
            <a:fillRect/>
          </a:stretch>
        </p:blipFill>
        <p:spPr>
          <a:xfrm>
            <a:off x="0" y="14288"/>
            <a:ext cx="18288000" cy="10287000"/>
          </a:xfrm>
          <a:prstGeom prst="rect">
            <a:avLst/>
          </a:prstGeom>
          <a:noFill/>
          <a:ln>
            <a:noFill/>
          </a:ln>
          <a:effectLst>
            <a:reflection stA="45000" endPos="65000" dist="50800" dir="5400000" sy="-100000" algn="bl" rotWithShape="0"/>
          </a:effectLst>
        </p:spPr>
      </p:pic>
      <p:sp>
        <p:nvSpPr>
          <p:cNvPr id="3" name="TextBox 2">
            <a:extLst>
              <a:ext uri="{FF2B5EF4-FFF2-40B4-BE49-F238E27FC236}">
                <a16:creationId xmlns:a16="http://schemas.microsoft.com/office/drawing/2014/main" id="{25C36150-346E-6415-B2E9-B98939A7DEBD}"/>
              </a:ext>
            </a:extLst>
          </p:cNvPr>
          <p:cNvSpPr txBox="1"/>
          <p:nvPr/>
        </p:nvSpPr>
        <p:spPr>
          <a:xfrm>
            <a:off x="585787" y="1847286"/>
            <a:ext cx="17116425" cy="2062103"/>
          </a:xfrm>
          <a:prstGeom prst="rect">
            <a:avLst/>
          </a:prstGeom>
          <a:noFill/>
        </p:spPr>
        <p:txBody>
          <a:bodyPr wrap="square" rtlCol="0">
            <a:spAutoFit/>
          </a:bodyPr>
          <a:lstStyle/>
          <a:p>
            <a:r>
              <a:rPr lang="en-US" sz="3200" dirty="0">
                <a:latin typeface="ABeeZee" panose="020B0604020202020204" charset="0"/>
              </a:rPr>
              <a:t>Janhvi Kapoor, a prominent Bollywood actress, has been closely associated with Nykaa, serving as a brand ambassador for both Nykaa Beauty and Nykaa Fashion. Her collaborations have significantly enhanced the brand's visibility and appeal among young consumers.</a:t>
            </a:r>
          </a:p>
        </p:txBody>
      </p:sp>
      <p:pic>
        <p:nvPicPr>
          <p:cNvPr id="7" name="Picture 6">
            <a:extLst>
              <a:ext uri="{FF2B5EF4-FFF2-40B4-BE49-F238E27FC236}">
                <a16:creationId xmlns:a16="http://schemas.microsoft.com/office/drawing/2014/main" id="{4FA29FE5-B2F4-0CEF-7D18-8CB2F7201BD1}"/>
              </a:ext>
            </a:extLst>
          </p:cNvPr>
          <p:cNvPicPr>
            <a:picLocks noChangeAspect="1"/>
          </p:cNvPicPr>
          <p:nvPr/>
        </p:nvPicPr>
        <p:blipFill>
          <a:blip r:embed="rId5"/>
          <a:stretch>
            <a:fillRect/>
          </a:stretch>
        </p:blipFill>
        <p:spPr>
          <a:xfrm>
            <a:off x="585787" y="4184656"/>
            <a:ext cx="4716057" cy="3144038"/>
          </a:xfrm>
          <a:prstGeom prst="rect">
            <a:avLst/>
          </a:prstGeom>
        </p:spPr>
      </p:pic>
      <p:sp>
        <p:nvSpPr>
          <p:cNvPr id="8" name="Google Shape;155;p18">
            <a:extLst>
              <a:ext uri="{FF2B5EF4-FFF2-40B4-BE49-F238E27FC236}">
                <a16:creationId xmlns:a16="http://schemas.microsoft.com/office/drawing/2014/main" id="{463133DD-1CC3-E519-8D34-1B94C4175E36}"/>
              </a:ext>
            </a:extLst>
          </p:cNvPr>
          <p:cNvSpPr txBox="1"/>
          <p:nvPr/>
        </p:nvSpPr>
        <p:spPr>
          <a:xfrm>
            <a:off x="528638" y="184979"/>
            <a:ext cx="8615362" cy="1477328"/>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8000" dirty="0">
                <a:latin typeface="League Spartan ExtraBold"/>
                <a:ea typeface="League Spartan ExtraBold"/>
                <a:cs typeface="League Spartan ExtraBold"/>
                <a:sym typeface="League Spartan ExtraBold"/>
              </a:rPr>
              <a:t>Brand Ambassador</a:t>
            </a:r>
            <a:endParaRPr sz="8000" dirty="0">
              <a:latin typeface="League Spartan ExtraBold"/>
              <a:ea typeface="League Spartan ExtraBold"/>
              <a:cs typeface="League Spartan ExtraBold"/>
              <a:sym typeface="League Spartan ExtraBold"/>
            </a:endParaRPr>
          </a:p>
        </p:txBody>
      </p:sp>
      <p:sp>
        <p:nvSpPr>
          <p:cNvPr id="9" name="Thought Bubble: Cloud 8">
            <a:extLst>
              <a:ext uri="{FF2B5EF4-FFF2-40B4-BE49-F238E27FC236}">
                <a16:creationId xmlns:a16="http://schemas.microsoft.com/office/drawing/2014/main" id="{8EBD4172-F6D2-3269-7B2C-4E3D8E96C6CD}"/>
              </a:ext>
            </a:extLst>
          </p:cNvPr>
          <p:cNvSpPr/>
          <p:nvPr/>
        </p:nvSpPr>
        <p:spPr>
          <a:xfrm>
            <a:off x="6030506" y="3694284"/>
            <a:ext cx="9258301" cy="3634410"/>
          </a:xfrm>
          <a:prstGeom prst="cloudCallout">
            <a:avLst/>
          </a:prstGeom>
          <a:solidFill>
            <a:schemeClr val="accent2">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i="1" dirty="0">
              <a:solidFill>
                <a:schemeClr val="tx2">
                  <a:lumMod val="10000"/>
                </a:schemeClr>
              </a:solidFill>
              <a:highlight>
                <a:srgbClr val="C0C0C0"/>
              </a:highlight>
              <a:latin typeface="ABeeZee" panose="020B0604020202020204" charset="0"/>
            </a:endParaRPr>
          </a:p>
          <a:p>
            <a:pPr algn="ctr"/>
            <a:r>
              <a:rPr lang="en-US" sz="2400" i="1" dirty="0">
                <a:solidFill>
                  <a:schemeClr val="tx2">
                    <a:lumMod val="10000"/>
                  </a:schemeClr>
                </a:solidFill>
                <a:latin typeface="ABeeZee" panose="020B0604020202020204" charset="0"/>
              </a:rPr>
              <a:t>“My relationship with Nykaa is truly special, not just professionally but also personally. As one of their millions of consumers, I have always felt empowered by the choices offered by the brand”</a:t>
            </a:r>
            <a:endParaRPr lang="en-US" sz="2400" dirty="0">
              <a:solidFill>
                <a:schemeClr val="tx2">
                  <a:lumMod val="10000"/>
                </a:schemeClr>
              </a:solidFill>
              <a:latin typeface="ABeeZee" panose="020B0604020202020204" charset="0"/>
            </a:endParaRPr>
          </a:p>
        </p:txBody>
      </p:sp>
    </p:spTree>
    <p:extLst>
      <p:ext uri="{BB962C8B-B14F-4D97-AF65-F5344CB8AC3E}">
        <p14:creationId xmlns:p14="http://schemas.microsoft.com/office/powerpoint/2010/main" val="3473236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0E7EA"/>
        </a:solidFill>
        <a:effectLst/>
      </p:bgPr>
    </p:bg>
    <p:spTree>
      <p:nvGrpSpPr>
        <p:cNvPr id="1" name="Shape 240"/>
        <p:cNvGrpSpPr/>
        <p:nvPr/>
      </p:nvGrpSpPr>
      <p:grpSpPr>
        <a:xfrm>
          <a:off x="0" y="0"/>
          <a:ext cx="0" cy="0"/>
          <a:chOff x="0" y="0"/>
          <a:chExt cx="0" cy="0"/>
        </a:xfrm>
      </p:grpSpPr>
      <p:sp>
        <p:nvSpPr>
          <p:cNvPr id="241" name="Google Shape;241;p23"/>
          <p:cNvSpPr txBox="1"/>
          <p:nvPr/>
        </p:nvSpPr>
        <p:spPr>
          <a:xfrm>
            <a:off x="412117" y="0"/>
            <a:ext cx="13932530"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1" dirty="0">
                <a:latin typeface="League Spartan"/>
                <a:ea typeface="League Spartan"/>
                <a:cs typeface="League Spartan"/>
                <a:sym typeface="League Spartan"/>
              </a:rPr>
              <a:t>Strategic Recommendation</a:t>
            </a:r>
            <a:endParaRPr b="1" dirty="0">
              <a:latin typeface="League Spartan"/>
              <a:ea typeface="League Spartan"/>
              <a:cs typeface="League Spartan"/>
              <a:sym typeface="League Spartan"/>
            </a:endParaRPr>
          </a:p>
        </p:txBody>
      </p:sp>
      <p:pic>
        <p:nvPicPr>
          <p:cNvPr id="246" name="Google Shape;246;p23"/>
          <p:cNvPicPr preferRelativeResize="0"/>
          <p:nvPr/>
        </p:nvPicPr>
        <p:blipFill rotWithShape="1">
          <a:blip r:embed="rId3">
            <a:alphaModFix/>
          </a:blip>
          <a:srcRect t="40532" b="20293"/>
          <a:stretch/>
        </p:blipFill>
        <p:spPr>
          <a:xfrm>
            <a:off x="12787307" y="6640833"/>
            <a:ext cx="5035714" cy="2958911"/>
          </a:xfrm>
          <a:prstGeom prst="rect">
            <a:avLst/>
          </a:prstGeom>
          <a:noFill/>
          <a:ln>
            <a:noFill/>
          </a:ln>
        </p:spPr>
      </p:pic>
      <p:pic>
        <p:nvPicPr>
          <p:cNvPr id="247" name="Google Shape;247;p23"/>
          <p:cNvPicPr preferRelativeResize="0"/>
          <p:nvPr/>
        </p:nvPicPr>
        <p:blipFill rotWithShape="1">
          <a:blip r:embed="rId4">
            <a:alphaModFix/>
          </a:blip>
          <a:srcRect t="5931" b="5931"/>
          <a:stretch/>
        </p:blipFill>
        <p:spPr>
          <a:xfrm>
            <a:off x="6522964" y="6499356"/>
            <a:ext cx="5035714" cy="2958911"/>
          </a:xfrm>
          <a:prstGeom prst="rect">
            <a:avLst/>
          </a:prstGeom>
          <a:noFill/>
          <a:ln>
            <a:noFill/>
          </a:ln>
        </p:spPr>
      </p:pic>
      <p:pic>
        <p:nvPicPr>
          <p:cNvPr id="248" name="Google Shape;248;p23"/>
          <p:cNvPicPr preferRelativeResize="0"/>
          <p:nvPr/>
        </p:nvPicPr>
        <p:blipFill rotWithShape="1">
          <a:blip r:embed="rId5">
            <a:alphaModFix/>
          </a:blip>
          <a:srcRect t="5931" b="5931"/>
          <a:stretch/>
        </p:blipFill>
        <p:spPr>
          <a:xfrm>
            <a:off x="597854" y="6499355"/>
            <a:ext cx="5035714" cy="2958911"/>
          </a:xfrm>
          <a:prstGeom prst="rect">
            <a:avLst/>
          </a:prstGeom>
          <a:noFill/>
          <a:ln>
            <a:noFill/>
          </a:ln>
        </p:spPr>
      </p:pic>
      <p:sp>
        <p:nvSpPr>
          <p:cNvPr id="2" name="TextBox 1">
            <a:extLst>
              <a:ext uri="{FF2B5EF4-FFF2-40B4-BE49-F238E27FC236}">
                <a16:creationId xmlns:a16="http://schemas.microsoft.com/office/drawing/2014/main" id="{9EAEBBF9-D226-7C53-4622-75DA8BA65D36}"/>
              </a:ext>
            </a:extLst>
          </p:cNvPr>
          <p:cNvSpPr txBox="1"/>
          <p:nvPr/>
        </p:nvSpPr>
        <p:spPr>
          <a:xfrm>
            <a:off x="597854" y="2114550"/>
            <a:ext cx="17047209" cy="3939540"/>
          </a:xfrm>
          <a:prstGeom prst="rect">
            <a:avLst/>
          </a:prstGeom>
          <a:solidFill>
            <a:schemeClr val="accent1">
              <a:lumMod val="40000"/>
              <a:lumOff val="60000"/>
            </a:schemeClr>
          </a:solidFill>
        </p:spPr>
        <p:txBody>
          <a:bodyPr wrap="square" rtlCol="0">
            <a:spAutoFit/>
          </a:bodyPr>
          <a:lstStyle/>
          <a:p>
            <a:r>
              <a:rPr lang="en-US" sz="2600" b="1" dirty="0">
                <a:latin typeface="ABeeZee" panose="020B0604020202020204" charset="0"/>
              </a:rPr>
              <a:t>Expand Product Offerings</a:t>
            </a:r>
            <a:r>
              <a:rPr lang="en-US" sz="2000" b="1" dirty="0">
                <a:latin typeface="ABeeZee" panose="020B0604020202020204" charset="0"/>
              </a:rPr>
              <a:t> -</a:t>
            </a:r>
            <a:r>
              <a:rPr lang="en-US" sz="2800" dirty="0"/>
              <a:t> </a:t>
            </a:r>
            <a:r>
              <a:rPr lang="en-US" sz="2400" dirty="0">
                <a:latin typeface="ABeeZee" panose="020B0604020202020204" charset="0"/>
              </a:rPr>
              <a:t>Introduce more niche categories such as eco-friendly beauty, luxury fashion collaborations, and inclusive skin tone shades</a:t>
            </a:r>
          </a:p>
          <a:p>
            <a:endParaRPr lang="en-US" sz="2400" b="1" dirty="0">
              <a:latin typeface="ABeeZee" panose="020B0604020202020204" charset="0"/>
            </a:endParaRPr>
          </a:p>
          <a:p>
            <a:r>
              <a:rPr lang="en-US" sz="2600" b="1" dirty="0">
                <a:latin typeface="ABeeZee" panose="020B0604020202020204" charset="0"/>
              </a:rPr>
              <a:t>Focus on Tier 2 and 3 Markets - </a:t>
            </a:r>
            <a:r>
              <a:rPr lang="en-US" sz="2400" dirty="0">
                <a:latin typeface="ABeeZee" panose="020B0604020202020204" charset="0"/>
              </a:rPr>
              <a:t>Develop region-specific content and product launches catering to cultural preferences</a:t>
            </a:r>
          </a:p>
          <a:p>
            <a:endParaRPr lang="en-US" sz="2400" b="1" dirty="0">
              <a:latin typeface="ABeeZee" panose="020B0604020202020204" charset="0"/>
            </a:endParaRPr>
          </a:p>
          <a:p>
            <a:r>
              <a:rPr lang="en-US" sz="2600" b="1" dirty="0">
                <a:latin typeface="ABeeZee" panose="020B0604020202020204" charset="0"/>
              </a:rPr>
              <a:t>Enhanced Customer Engagement </a:t>
            </a:r>
            <a:r>
              <a:rPr lang="en-US" sz="2400" b="1" dirty="0">
                <a:latin typeface="ABeeZee" panose="020B0604020202020204" charset="0"/>
              </a:rPr>
              <a:t>- </a:t>
            </a:r>
            <a:r>
              <a:rPr lang="en-US" sz="2400" dirty="0">
                <a:latin typeface="ABeeZee" panose="020B0604020202020204" charset="0"/>
              </a:rPr>
              <a:t>Utilize quizzes, challenges, and points systems to keep customers engaged on the platform</a:t>
            </a:r>
          </a:p>
          <a:p>
            <a:endParaRPr lang="en-US" sz="2400" dirty="0">
              <a:latin typeface="ABeeZee" panose="020B0604020202020204" charset="0"/>
            </a:endParaRPr>
          </a:p>
          <a:p>
            <a:r>
              <a:rPr lang="en-US" sz="2600" b="1" dirty="0">
                <a:latin typeface="ABeeZee" panose="020B0604020202020204" charset="0"/>
              </a:rPr>
              <a:t>Sustainability and Ethical Practices - </a:t>
            </a:r>
            <a:r>
              <a:rPr lang="en-US" sz="2400" dirty="0">
                <a:latin typeface="ABeeZee" panose="020B0604020202020204" charset="0"/>
              </a:rPr>
              <a:t>Highlight eco-conscious offerings and green beauty options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1"/>
                                        </p:tgtEl>
                                        <p:attrNameLst>
                                          <p:attrName>style.visibility</p:attrName>
                                        </p:attrNameLst>
                                      </p:cBhvr>
                                      <p:to>
                                        <p:strVal val="visible"/>
                                      </p:to>
                                    </p:set>
                                    <p:animEffect transition="in" filter="fade">
                                      <p:cBhvr>
                                        <p:cTn id="7" dur="500"/>
                                        <p:tgtEl>
                                          <p:spTgt spid="2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0E7EA"/>
        </a:solidFill>
        <a:effectLst/>
      </p:bgPr>
    </p:bg>
    <p:spTree>
      <p:nvGrpSpPr>
        <p:cNvPr id="1" name="Shape 388"/>
        <p:cNvGrpSpPr/>
        <p:nvPr/>
      </p:nvGrpSpPr>
      <p:grpSpPr>
        <a:xfrm>
          <a:off x="0" y="0"/>
          <a:ext cx="0" cy="0"/>
          <a:chOff x="0" y="0"/>
          <a:chExt cx="0" cy="0"/>
        </a:xfrm>
      </p:grpSpPr>
      <p:sp>
        <p:nvSpPr>
          <p:cNvPr id="389" name="Google Shape;389;p33"/>
          <p:cNvSpPr/>
          <p:nvPr/>
        </p:nvSpPr>
        <p:spPr>
          <a:xfrm>
            <a:off x="8545724" y="1028700"/>
            <a:ext cx="12128960" cy="3174357"/>
          </a:xfrm>
          <a:custGeom>
            <a:avLst/>
            <a:gdLst/>
            <a:ahLst/>
            <a:cxnLst/>
            <a:rect l="l" t="t" r="r" b="b"/>
            <a:pathLst>
              <a:path w="2342779" h="613145" extrusionOk="0">
                <a:moveTo>
                  <a:pt x="0" y="0"/>
                </a:moveTo>
                <a:lnTo>
                  <a:pt x="2342779" y="0"/>
                </a:lnTo>
                <a:lnTo>
                  <a:pt x="2342779" y="613145"/>
                </a:lnTo>
                <a:lnTo>
                  <a:pt x="0" y="613145"/>
                </a:lnTo>
                <a:lnTo>
                  <a:pt x="0" y="0"/>
                </a:lnTo>
              </a:path>
            </a:pathLst>
          </a:custGeom>
          <a:solidFill>
            <a:srgbClr val="FFFFFF">
              <a:alpha val="4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0" name="Google Shape;390;p33"/>
          <p:cNvSpPr/>
          <p:nvPr/>
        </p:nvSpPr>
        <p:spPr>
          <a:xfrm>
            <a:off x="-3013990" y="6150618"/>
            <a:ext cx="13186933" cy="3016242"/>
          </a:xfrm>
          <a:custGeom>
            <a:avLst/>
            <a:gdLst/>
            <a:ahLst/>
            <a:cxnLst/>
            <a:rect l="l" t="t" r="r" b="b"/>
            <a:pathLst>
              <a:path w="2547132" h="582605" extrusionOk="0">
                <a:moveTo>
                  <a:pt x="0" y="0"/>
                </a:moveTo>
                <a:lnTo>
                  <a:pt x="2547132" y="0"/>
                </a:lnTo>
                <a:lnTo>
                  <a:pt x="2547132" y="582605"/>
                </a:lnTo>
                <a:lnTo>
                  <a:pt x="0" y="582605"/>
                </a:lnTo>
                <a:lnTo>
                  <a:pt x="0" y="0"/>
                </a:lnTo>
              </a:path>
            </a:pathLst>
          </a:custGeom>
          <a:solidFill>
            <a:srgbClr val="FFFFFF">
              <a:alpha val="4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1" name="Google Shape;391;p33"/>
          <p:cNvSpPr txBox="1"/>
          <p:nvPr/>
        </p:nvSpPr>
        <p:spPr>
          <a:xfrm>
            <a:off x="2118029" y="820149"/>
            <a:ext cx="6214200" cy="1385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a:solidFill>
                  <a:srgbClr val="000000"/>
                </a:solidFill>
                <a:latin typeface="League Spartan ExtraBold"/>
                <a:ea typeface="League Spartan ExtraBold"/>
                <a:cs typeface="League Spartan ExtraBold"/>
                <a:sym typeface="League Spartan ExtraBold"/>
              </a:rPr>
              <a:t>t</a:t>
            </a:r>
            <a:r>
              <a:rPr lang="en-US" sz="9000" u="none" strike="noStrike">
                <a:solidFill>
                  <a:srgbClr val="000000"/>
                </a:solidFill>
                <a:latin typeface="League Spartan ExtraBold"/>
                <a:ea typeface="League Spartan ExtraBold"/>
                <a:cs typeface="League Spartan ExtraBold"/>
                <a:sym typeface="League Spartan ExtraBold"/>
              </a:rPr>
              <a:t>hank you</a:t>
            </a:r>
            <a:endParaRPr>
              <a:latin typeface="League Spartan ExtraBold"/>
              <a:ea typeface="League Spartan ExtraBold"/>
              <a:cs typeface="League Spartan ExtraBold"/>
              <a:sym typeface="League Spartan ExtraBold"/>
            </a:endParaRPr>
          </a:p>
        </p:txBody>
      </p:sp>
      <p:cxnSp>
        <p:nvCxnSpPr>
          <p:cNvPr id="393" name="Google Shape;393;p33"/>
          <p:cNvCxnSpPr/>
          <p:nvPr/>
        </p:nvCxnSpPr>
        <p:spPr>
          <a:xfrm>
            <a:off x="8170412" y="1647149"/>
            <a:ext cx="12989283" cy="0"/>
          </a:xfrm>
          <a:prstGeom prst="straightConnector1">
            <a:avLst/>
          </a:prstGeom>
          <a:noFill/>
          <a:ln w="19050" cap="flat" cmpd="sng">
            <a:solidFill>
              <a:srgbClr val="000000"/>
            </a:solidFill>
            <a:prstDash val="solid"/>
            <a:round/>
            <a:headEnd type="none" w="sm" len="sm"/>
            <a:tailEnd type="none" w="sm" len="sm"/>
          </a:ln>
        </p:spPr>
      </p:cxnSp>
      <p:pic>
        <p:nvPicPr>
          <p:cNvPr id="394" name="Google Shape;394;p33"/>
          <p:cNvPicPr preferRelativeResize="0"/>
          <p:nvPr/>
        </p:nvPicPr>
        <p:blipFill>
          <a:blip r:embed="rId3">
            <a:alphaModFix/>
          </a:blip>
          <a:stretch>
            <a:fillRect/>
          </a:stretch>
        </p:blipFill>
        <p:spPr>
          <a:xfrm>
            <a:off x="2118032" y="2342472"/>
            <a:ext cx="4509557" cy="5602049"/>
          </a:xfrm>
          <a:prstGeom prst="rect">
            <a:avLst/>
          </a:prstGeom>
          <a:noFill/>
          <a:ln>
            <a:noFill/>
          </a:ln>
        </p:spPr>
      </p:pic>
      <p:pic>
        <p:nvPicPr>
          <p:cNvPr id="395" name="Google Shape;395;p33"/>
          <p:cNvPicPr preferRelativeResize="0"/>
          <p:nvPr/>
        </p:nvPicPr>
        <p:blipFill>
          <a:blip r:embed="rId4">
            <a:alphaModFix/>
          </a:blip>
          <a:stretch>
            <a:fillRect/>
          </a:stretch>
        </p:blipFill>
        <p:spPr>
          <a:xfrm>
            <a:off x="6902707" y="2342472"/>
            <a:ext cx="4509575" cy="5602073"/>
          </a:xfrm>
          <a:prstGeom prst="rect">
            <a:avLst/>
          </a:prstGeom>
          <a:noFill/>
          <a:ln>
            <a:noFill/>
          </a:ln>
        </p:spPr>
      </p:pic>
      <p:pic>
        <p:nvPicPr>
          <p:cNvPr id="396" name="Google Shape;396;p33"/>
          <p:cNvPicPr preferRelativeResize="0"/>
          <p:nvPr/>
        </p:nvPicPr>
        <p:blipFill>
          <a:blip r:embed="rId5">
            <a:alphaModFix/>
          </a:blip>
          <a:stretch>
            <a:fillRect/>
          </a:stretch>
        </p:blipFill>
        <p:spPr>
          <a:xfrm>
            <a:off x="11687382" y="2342472"/>
            <a:ext cx="4509575" cy="561786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1"/>
                                        </p:tgtEl>
                                        <p:attrNameLst>
                                          <p:attrName>style.visibility</p:attrName>
                                        </p:attrNameLst>
                                      </p:cBhvr>
                                      <p:to>
                                        <p:strVal val="visible"/>
                                      </p:to>
                                    </p:set>
                                    <p:animEffect transition="in" filter="fade">
                                      <p:cBhvr>
                                        <p:cTn id="7" dur="500"/>
                                        <p:tgtEl>
                                          <p:spTgt spid="391"/>
                                        </p:tgtEl>
                                      </p:cBhvr>
                                    </p:animEffect>
                                  </p:childTnLst>
                                </p:cTn>
                              </p:par>
                              <p:par>
                                <p:cTn id="8" presetID="10" presetClass="entr" presetSubtype="0" fill="hold" nodeType="withEffect">
                                  <p:stCondLst>
                                    <p:cond delay="0"/>
                                  </p:stCondLst>
                                  <p:childTnLst>
                                    <p:set>
                                      <p:cBhvr>
                                        <p:cTn id="9" dur="1" fill="hold">
                                          <p:stCondLst>
                                            <p:cond delay="0"/>
                                          </p:stCondLst>
                                        </p:cTn>
                                        <p:tgtEl>
                                          <p:spTgt spid="393"/>
                                        </p:tgtEl>
                                        <p:attrNameLst>
                                          <p:attrName>style.visibility</p:attrName>
                                        </p:attrNameLst>
                                      </p:cBhvr>
                                      <p:to>
                                        <p:strVal val="visible"/>
                                      </p:to>
                                    </p:set>
                                    <p:animEffect transition="in" filter="fade">
                                      <p:cBhvr>
                                        <p:cTn id="10" dur="500"/>
                                        <p:tgtEl>
                                          <p:spTgt spid="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0E7EA"/>
        </a:solidFill>
        <a:effectLst/>
      </p:bgPr>
    </p:bg>
    <p:spTree>
      <p:nvGrpSpPr>
        <p:cNvPr id="1" name="Shape 97"/>
        <p:cNvGrpSpPr/>
        <p:nvPr/>
      </p:nvGrpSpPr>
      <p:grpSpPr>
        <a:xfrm>
          <a:off x="0" y="0"/>
          <a:ext cx="0" cy="0"/>
          <a:chOff x="0" y="0"/>
          <a:chExt cx="0" cy="0"/>
        </a:xfrm>
      </p:grpSpPr>
      <p:pic>
        <p:nvPicPr>
          <p:cNvPr id="2" name="Picture 1">
            <a:extLst>
              <a:ext uri="{FF2B5EF4-FFF2-40B4-BE49-F238E27FC236}">
                <a16:creationId xmlns:a16="http://schemas.microsoft.com/office/drawing/2014/main" id="{24FE9F05-7214-65BF-6EE3-EB3DF36024C6}"/>
              </a:ext>
            </a:extLst>
          </p:cNvPr>
          <p:cNvPicPr>
            <a:picLocks noChangeAspect="1"/>
          </p:cNvPicPr>
          <p:nvPr/>
        </p:nvPicPr>
        <p:blipFill>
          <a:blip r:embed="rId3"/>
          <a:stretch>
            <a:fillRect/>
          </a:stretch>
        </p:blipFill>
        <p:spPr>
          <a:xfrm>
            <a:off x="976506" y="1157448"/>
            <a:ext cx="16334988" cy="8396220"/>
          </a:xfrm>
          <a:prstGeom prst="rect">
            <a:avLst/>
          </a:prstGeom>
        </p:spPr>
      </p:pic>
      <p:sp>
        <p:nvSpPr>
          <p:cNvPr id="98" name="Google Shape;98;p14"/>
          <p:cNvSpPr/>
          <p:nvPr/>
        </p:nvSpPr>
        <p:spPr>
          <a:xfrm>
            <a:off x="0" y="4064000"/>
            <a:ext cx="6223000" cy="6223000"/>
          </a:xfrm>
          <a:custGeom>
            <a:avLst/>
            <a:gdLst/>
            <a:ahLst/>
            <a:cxnLst/>
            <a:rect l="l" t="t" r="r" b="b"/>
            <a:pathLst>
              <a:path w="6223000" h="6223000" extrusionOk="0">
                <a:moveTo>
                  <a:pt x="0" y="0"/>
                </a:moveTo>
                <a:lnTo>
                  <a:pt x="6223000" y="0"/>
                </a:lnTo>
                <a:lnTo>
                  <a:pt x="6223000" y="6223000"/>
                </a:lnTo>
                <a:lnTo>
                  <a:pt x="0" y="6223000"/>
                </a:lnTo>
                <a:lnTo>
                  <a:pt x="0" y="0"/>
                </a:lnTo>
                <a:close/>
              </a:path>
            </a:pathLst>
          </a:custGeom>
          <a:blipFill rotWithShape="1">
            <a:blip r:embed="rId4">
              <a:alphaModFix amt="30000"/>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 name="Google Shape;99;p14"/>
          <p:cNvSpPr/>
          <p:nvPr/>
        </p:nvSpPr>
        <p:spPr>
          <a:xfrm rot="10800000">
            <a:off x="13360550" y="-660210"/>
            <a:ext cx="5224864" cy="5224864"/>
          </a:xfrm>
          <a:custGeom>
            <a:avLst/>
            <a:gdLst/>
            <a:ahLst/>
            <a:cxnLst/>
            <a:rect l="l" t="t" r="r" b="b"/>
            <a:pathLst>
              <a:path w="5224864" h="5224864" extrusionOk="0">
                <a:moveTo>
                  <a:pt x="5224863" y="5224864"/>
                </a:moveTo>
                <a:lnTo>
                  <a:pt x="0" y="5224864"/>
                </a:lnTo>
                <a:lnTo>
                  <a:pt x="0" y="0"/>
                </a:lnTo>
                <a:lnTo>
                  <a:pt x="5224863" y="0"/>
                </a:lnTo>
                <a:lnTo>
                  <a:pt x="5224863" y="5224864"/>
                </a:lnTo>
                <a:close/>
              </a:path>
            </a:pathLst>
          </a:custGeom>
          <a:blipFill rotWithShape="1">
            <a:blip r:embed="rId4">
              <a:alphaModFix amt="30000"/>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0" name="Google Shape;100;p14"/>
          <p:cNvGrpSpPr/>
          <p:nvPr/>
        </p:nvGrpSpPr>
        <p:grpSpPr>
          <a:xfrm>
            <a:off x="481773" y="705675"/>
            <a:ext cx="16883083" cy="9109657"/>
            <a:chOff x="0" y="0"/>
            <a:chExt cx="4446573" cy="2399251"/>
          </a:xfrm>
        </p:grpSpPr>
        <p:sp>
          <p:nvSpPr>
            <p:cNvPr id="101" name="Google Shape;101;p14"/>
            <p:cNvSpPr/>
            <p:nvPr/>
          </p:nvSpPr>
          <p:spPr>
            <a:xfrm>
              <a:off x="0" y="0"/>
              <a:ext cx="4446573" cy="2399251"/>
            </a:xfrm>
            <a:custGeom>
              <a:avLst/>
              <a:gdLst/>
              <a:ahLst/>
              <a:cxnLst/>
              <a:rect l="l" t="t" r="r" b="b"/>
              <a:pathLst>
                <a:path w="4446573" h="2399251" extrusionOk="0">
                  <a:moveTo>
                    <a:pt x="0" y="0"/>
                  </a:moveTo>
                  <a:lnTo>
                    <a:pt x="4446573" y="0"/>
                  </a:lnTo>
                  <a:lnTo>
                    <a:pt x="4446573" y="2399251"/>
                  </a:lnTo>
                  <a:lnTo>
                    <a:pt x="0" y="2399251"/>
                  </a:lnTo>
                  <a:lnTo>
                    <a:pt x="0" y="0"/>
                  </a:lnTo>
                </a:path>
              </a:pathLst>
            </a:custGeom>
            <a:solidFill>
              <a:srgbClr val="FFFFFF">
                <a:alpha val="8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02" name="Google Shape;102;p14"/>
            <p:cNvSpPr txBox="1"/>
            <p:nvPr/>
          </p:nvSpPr>
          <p:spPr>
            <a:xfrm>
              <a:off x="0" y="38100"/>
              <a:ext cx="812800" cy="774700"/>
            </a:xfrm>
            <a:prstGeom prst="rect">
              <a:avLst/>
            </a:prstGeom>
            <a:noFill/>
            <a:ln>
              <a:noFill/>
            </a:ln>
          </p:spPr>
          <p:txBody>
            <a:bodyPr spcFirstLastPara="1" wrap="square" lIns="50800" tIns="50800" rIns="50800" bIns="50800" anchor="ctr" anchorCtr="0">
              <a:noAutofit/>
            </a:bodyPr>
            <a:lstStyle/>
            <a:p>
              <a:pPr marL="0" marR="0" lvl="0" indent="0" algn="ctr" rtl="0">
                <a:lnSpc>
                  <a:spcPct val="144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04" name="Google Shape;104;p14"/>
          <p:cNvSpPr txBox="1"/>
          <p:nvPr/>
        </p:nvSpPr>
        <p:spPr>
          <a:xfrm>
            <a:off x="1163650" y="2191653"/>
            <a:ext cx="13115106" cy="1698927"/>
          </a:xfrm>
          <a:prstGeom prst="rect">
            <a:avLst/>
          </a:prstGeom>
          <a:noFill/>
          <a:ln>
            <a:noFill/>
          </a:ln>
        </p:spPr>
        <p:txBody>
          <a:bodyPr spcFirstLastPara="1" wrap="square" lIns="0" tIns="0" rIns="0" bIns="0" anchor="t" anchorCtr="0">
            <a:spAutoFit/>
          </a:bodyPr>
          <a:lstStyle/>
          <a:p>
            <a:pPr marL="457200" lvl="0" indent="-457200">
              <a:lnSpc>
                <a:spcPct val="115000"/>
              </a:lnSpc>
              <a:buClrTx/>
              <a:buFont typeface="Wingdings" panose="05000000000000000000" pitchFamily="2" charset="2"/>
              <a:buChar char="q"/>
            </a:pPr>
            <a:r>
              <a:rPr lang="en-US" sz="2400" dirty="0">
                <a:solidFill>
                  <a:schemeClr val="tx1"/>
                </a:solidFill>
                <a:latin typeface="ABeeZee" panose="020B0604020202020204" charset="0"/>
              </a:rPr>
              <a:t>Nykaa, officially known as FSN E-Commerce Ventures Ltd, is an Indian retail company headquartered in Mumbai. Founded in April 2012 by Falguni Nayar, a former managing director at Kotak Mahindra Capital Company, Nykaa started as an e-commerce portal curating beauty and wellness products.</a:t>
            </a:r>
            <a:endParaRPr sz="2400" dirty="0">
              <a:solidFill>
                <a:schemeClr val="tx1"/>
              </a:solidFill>
              <a:latin typeface="ABeeZee" panose="020B0604020202020204" charset="0"/>
            </a:endParaRPr>
          </a:p>
        </p:txBody>
      </p:sp>
      <p:sp>
        <p:nvSpPr>
          <p:cNvPr id="105" name="Google Shape;105;p14"/>
          <p:cNvSpPr txBox="1"/>
          <p:nvPr/>
        </p:nvSpPr>
        <p:spPr>
          <a:xfrm>
            <a:off x="976506" y="705675"/>
            <a:ext cx="5141400" cy="1600438"/>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8000" b="1" dirty="0">
                <a:solidFill>
                  <a:schemeClr val="tx1"/>
                </a:solidFill>
                <a:effectLst>
                  <a:outerShdw blurRad="38100" dist="38100" dir="2700000" algn="tl">
                    <a:srgbClr val="000000">
                      <a:alpha val="43137"/>
                    </a:srgbClr>
                  </a:outerShdw>
                </a:effectLst>
                <a:latin typeface="League Spartan ExtraBold" panose="020B0604020202020204" charset="0"/>
                <a:sym typeface="ABeeZee"/>
              </a:rPr>
              <a:t>Overview</a:t>
            </a:r>
            <a:endParaRPr sz="8000" dirty="0">
              <a:solidFill>
                <a:schemeClr val="tx1"/>
              </a:solidFill>
              <a:effectLst>
                <a:outerShdw blurRad="38100" dist="38100" dir="2700000" algn="tl">
                  <a:srgbClr val="000000">
                    <a:alpha val="43137"/>
                  </a:srgbClr>
                </a:outerShdw>
              </a:effectLst>
              <a:latin typeface="League Spartan ExtraBold" panose="020B0604020202020204" charset="0"/>
            </a:endParaRPr>
          </a:p>
        </p:txBody>
      </p:sp>
      <p:pic>
        <p:nvPicPr>
          <p:cNvPr id="10" name="Picture 9">
            <a:extLst>
              <a:ext uri="{FF2B5EF4-FFF2-40B4-BE49-F238E27FC236}">
                <a16:creationId xmlns:a16="http://schemas.microsoft.com/office/drawing/2014/main" id="{88BC08B4-9488-4D17-60EE-5B53DCFF3658}"/>
              </a:ext>
            </a:extLst>
          </p:cNvPr>
          <p:cNvPicPr>
            <a:picLocks noChangeAspect="1"/>
          </p:cNvPicPr>
          <p:nvPr/>
        </p:nvPicPr>
        <p:blipFill>
          <a:blip r:embed="rId5"/>
          <a:stretch>
            <a:fillRect/>
          </a:stretch>
        </p:blipFill>
        <p:spPr>
          <a:xfrm>
            <a:off x="14383723" y="685780"/>
            <a:ext cx="3086100" cy="3726845"/>
          </a:xfrm>
          <a:prstGeom prst="rect">
            <a:avLst/>
          </a:prstGeom>
          <a:ln>
            <a:noFill/>
          </a:ln>
          <a:effectLst>
            <a:softEdge rad="112500"/>
          </a:effectLst>
        </p:spPr>
      </p:pic>
      <p:sp>
        <p:nvSpPr>
          <p:cNvPr id="14" name="TextBox 13">
            <a:extLst>
              <a:ext uri="{FF2B5EF4-FFF2-40B4-BE49-F238E27FC236}">
                <a16:creationId xmlns:a16="http://schemas.microsoft.com/office/drawing/2014/main" id="{AEE307B2-3664-6194-99FB-92383ACDD5A0}"/>
              </a:ext>
            </a:extLst>
          </p:cNvPr>
          <p:cNvSpPr txBox="1"/>
          <p:nvPr/>
        </p:nvSpPr>
        <p:spPr>
          <a:xfrm>
            <a:off x="10353592" y="5386388"/>
            <a:ext cx="6852935" cy="2308324"/>
          </a:xfrm>
          <a:prstGeom prst="rect">
            <a:avLst/>
          </a:prstGeom>
          <a:noFill/>
        </p:spPr>
        <p:txBody>
          <a:bodyPr wrap="square">
            <a:spAutoFit/>
          </a:bodyPr>
          <a:lstStyle/>
          <a:p>
            <a:pPr marL="457200" indent="-457200">
              <a:buClrTx/>
              <a:buFont typeface="Wingdings" panose="05000000000000000000" pitchFamily="2" charset="2"/>
              <a:buChar char="q"/>
            </a:pPr>
            <a:r>
              <a:rPr lang="en-US" sz="2400" dirty="0">
                <a:solidFill>
                  <a:schemeClr val="tx1"/>
                </a:solidFill>
                <a:latin typeface="ABeeZee" panose="020B0604020202020204" charset="0"/>
              </a:rPr>
              <a:t>Nykaa sells products which are manufactured in India as well as internationally. In 2015, the company expanded from online-only to an omnichannel model and began selling products apart from beauty</a:t>
            </a:r>
          </a:p>
        </p:txBody>
      </p:sp>
      <p:sp>
        <p:nvSpPr>
          <p:cNvPr id="16" name="TextBox 15">
            <a:extLst>
              <a:ext uri="{FF2B5EF4-FFF2-40B4-BE49-F238E27FC236}">
                <a16:creationId xmlns:a16="http://schemas.microsoft.com/office/drawing/2014/main" id="{EC170610-FFC2-F563-0D33-CDBE8E5D4960}"/>
              </a:ext>
            </a:extLst>
          </p:cNvPr>
          <p:cNvSpPr txBox="1"/>
          <p:nvPr/>
        </p:nvSpPr>
        <p:spPr>
          <a:xfrm>
            <a:off x="1422738" y="3980907"/>
            <a:ext cx="8930854" cy="2400657"/>
          </a:xfrm>
          <a:prstGeom prst="rect">
            <a:avLst/>
          </a:prstGeom>
          <a:solidFill>
            <a:schemeClr val="accent2">
              <a:lumMod val="60000"/>
              <a:lumOff val="40000"/>
            </a:schemeClr>
          </a:solidFill>
        </p:spPr>
        <p:txBody>
          <a:bodyPr wrap="square" rtlCol="0">
            <a:spAutoFit/>
          </a:bodyPr>
          <a:lstStyle/>
          <a:p>
            <a:r>
              <a:rPr lang="en-US" sz="4000" b="1" dirty="0">
                <a:solidFill>
                  <a:schemeClr val="tx1"/>
                </a:solidFill>
                <a:effectLst>
                  <a:outerShdw blurRad="38100" dist="38100" dir="2700000" algn="tl">
                    <a:srgbClr val="000000">
                      <a:alpha val="43137"/>
                    </a:srgbClr>
                  </a:outerShdw>
                </a:effectLst>
                <a:latin typeface="League Spartan ExtraBold" panose="020B0604020202020204" charset="0"/>
              </a:rPr>
              <a:t>Total Revenue</a:t>
            </a:r>
            <a:endParaRPr lang="en-US" sz="4000" dirty="0"/>
          </a:p>
          <a:p>
            <a:r>
              <a:rPr lang="en-US" sz="2400" dirty="0">
                <a:latin typeface="ABeeZee" panose="020B0604020202020204" charset="0"/>
              </a:rPr>
              <a:t>Nykaa's total revenue for the year 2024 (TTM) is approximately </a:t>
            </a:r>
            <a:r>
              <a:rPr lang="en-US" sz="2400" b="1" dirty="0">
                <a:latin typeface="ABeeZee" panose="020B0604020202020204" charset="0"/>
              </a:rPr>
              <a:t>₹72.34 billion.</a:t>
            </a:r>
            <a:r>
              <a:rPr lang="en-US" sz="2400" dirty="0"/>
              <a:t> </a:t>
            </a:r>
            <a:r>
              <a:rPr lang="en-US" sz="2400" dirty="0">
                <a:latin typeface="ABeeZee" panose="020B0604020202020204" charset="0"/>
              </a:rPr>
              <a:t>This marks a significant increase from previous years, with ₹60.19 billion in 2023 and ₹48.15 billion in 2022</a:t>
            </a:r>
          </a:p>
          <a:p>
            <a:endParaRPr lang="en-US" dirty="0"/>
          </a:p>
        </p:txBody>
      </p:sp>
      <p:pic>
        <p:nvPicPr>
          <p:cNvPr id="19" name="Graphic 18" descr="Money">
            <a:extLst>
              <a:ext uri="{FF2B5EF4-FFF2-40B4-BE49-F238E27FC236}">
                <a16:creationId xmlns:a16="http://schemas.microsoft.com/office/drawing/2014/main" id="{4BB52755-00D7-FE7F-752E-87B32A2A172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86312" y="3810245"/>
            <a:ext cx="853328" cy="853328"/>
          </a:xfrm>
          <a:prstGeom prst="rect">
            <a:avLst/>
          </a:prstGeom>
        </p:spPr>
      </p:pic>
      <p:sp>
        <p:nvSpPr>
          <p:cNvPr id="20" name="TextBox 19">
            <a:extLst>
              <a:ext uri="{FF2B5EF4-FFF2-40B4-BE49-F238E27FC236}">
                <a16:creationId xmlns:a16="http://schemas.microsoft.com/office/drawing/2014/main" id="{A2B66533-174B-FA54-A7EE-08B7C338C26E}"/>
              </a:ext>
            </a:extLst>
          </p:cNvPr>
          <p:cNvSpPr txBox="1"/>
          <p:nvPr/>
        </p:nvSpPr>
        <p:spPr>
          <a:xfrm>
            <a:off x="1422738" y="6751524"/>
            <a:ext cx="8930854" cy="1815882"/>
          </a:xfrm>
          <a:prstGeom prst="rect">
            <a:avLst/>
          </a:prstGeom>
          <a:solidFill>
            <a:schemeClr val="accent2">
              <a:lumMod val="60000"/>
              <a:lumOff val="40000"/>
            </a:schemeClr>
          </a:solidFill>
        </p:spPr>
        <p:txBody>
          <a:bodyPr wrap="square" rtlCol="0">
            <a:spAutoFit/>
          </a:bodyPr>
          <a:lstStyle/>
          <a:p>
            <a:r>
              <a:rPr lang="en-US" sz="4000" b="1" dirty="0">
                <a:solidFill>
                  <a:schemeClr val="tx1"/>
                </a:solidFill>
                <a:effectLst>
                  <a:outerShdw blurRad="38100" dist="38100" dir="2700000" algn="tl">
                    <a:srgbClr val="000000">
                      <a:alpha val="43137"/>
                    </a:srgbClr>
                  </a:outerShdw>
                </a:effectLst>
                <a:latin typeface="League Spartan ExtraBold" panose="020B0604020202020204" charset="0"/>
              </a:rPr>
              <a:t>Mission</a:t>
            </a:r>
            <a:endParaRPr lang="en-US" sz="4000" dirty="0"/>
          </a:p>
          <a:p>
            <a:r>
              <a:rPr lang="en-US" sz="2400" dirty="0">
                <a:latin typeface="ABeeZee" panose="020B0604020202020204" charset="0"/>
              </a:rPr>
              <a:t>To create a world where our consumers have access to a finely curated, authentic assortment of products and services that delight and elevate the human spirit</a:t>
            </a:r>
          </a:p>
        </p:txBody>
      </p:sp>
      <p:pic>
        <p:nvPicPr>
          <p:cNvPr id="22" name="Graphic 21" descr="Bullseye">
            <a:extLst>
              <a:ext uri="{FF2B5EF4-FFF2-40B4-BE49-F238E27FC236}">
                <a16:creationId xmlns:a16="http://schemas.microsoft.com/office/drawing/2014/main" id="{700769CA-D5BF-0FBD-2412-6B15E8030AC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34538" y="6528536"/>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0E7EA"/>
        </a:solidFill>
        <a:effectLst/>
      </p:bgPr>
    </p:bg>
    <p:spTree>
      <p:nvGrpSpPr>
        <p:cNvPr id="1" name="Shape 199"/>
        <p:cNvGrpSpPr/>
        <p:nvPr/>
      </p:nvGrpSpPr>
      <p:grpSpPr>
        <a:xfrm>
          <a:off x="0" y="0"/>
          <a:ext cx="0" cy="0"/>
          <a:chOff x="0" y="0"/>
          <a:chExt cx="0" cy="0"/>
        </a:xfrm>
      </p:grpSpPr>
      <p:sp>
        <p:nvSpPr>
          <p:cNvPr id="201" name="Google Shape;201;p21"/>
          <p:cNvSpPr/>
          <p:nvPr/>
        </p:nvSpPr>
        <p:spPr>
          <a:xfrm rot="-5400000">
            <a:off x="-1106646" y="-103990"/>
            <a:ext cx="9923218" cy="9905176"/>
          </a:xfrm>
          <a:custGeom>
            <a:avLst/>
            <a:gdLst/>
            <a:ahLst/>
            <a:cxnLst/>
            <a:rect l="l" t="t" r="r" b="b"/>
            <a:pathLst>
              <a:path w="9923218" h="9905176" extrusionOk="0">
                <a:moveTo>
                  <a:pt x="0" y="0"/>
                </a:moveTo>
                <a:lnTo>
                  <a:pt x="9923218" y="0"/>
                </a:lnTo>
                <a:lnTo>
                  <a:pt x="9923218" y="9905176"/>
                </a:lnTo>
                <a:lnTo>
                  <a:pt x="0" y="9905176"/>
                </a:lnTo>
                <a:lnTo>
                  <a:pt x="0" y="0"/>
                </a:lnTo>
                <a:close/>
              </a:path>
            </a:pathLst>
          </a:custGeom>
          <a:blipFill rotWithShape="1">
            <a:blip r:embed="rId3">
              <a:alphaModFix amt="30000"/>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2" name="Google Shape;202;p21"/>
          <p:cNvSpPr txBox="1"/>
          <p:nvPr/>
        </p:nvSpPr>
        <p:spPr>
          <a:xfrm>
            <a:off x="860016" y="7392785"/>
            <a:ext cx="3870752"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dirty="0">
                <a:latin typeface="ABeeZee"/>
                <a:sym typeface="ABeeZee"/>
              </a:rPr>
              <a:t>Nykaa Man</a:t>
            </a:r>
            <a:endParaRPr dirty="0"/>
          </a:p>
        </p:txBody>
      </p:sp>
      <p:sp>
        <p:nvSpPr>
          <p:cNvPr id="203" name="Google Shape;203;p21"/>
          <p:cNvSpPr txBox="1"/>
          <p:nvPr/>
        </p:nvSpPr>
        <p:spPr>
          <a:xfrm>
            <a:off x="891365" y="3400615"/>
            <a:ext cx="4032753"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dirty="0">
                <a:latin typeface="ABeeZee"/>
                <a:sym typeface="ABeeZee"/>
              </a:rPr>
              <a:t>Nykaa Fashion</a:t>
            </a:r>
            <a:endParaRPr dirty="0"/>
          </a:p>
        </p:txBody>
      </p:sp>
      <p:sp>
        <p:nvSpPr>
          <p:cNvPr id="204" name="Google Shape;204;p21"/>
          <p:cNvSpPr txBox="1"/>
          <p:nvPr/>
        </p:nvSpPr>
        <p:spPr>
          <a:xfrm>
            <a:off x="9469408" y="7707858"/>
            <a:ext cx="3870752" cy="590931"/>
          </a:xfrm>
          <a:prstGeom prst="rect">
            <a:avLst/>
          </a:prstGeom>
          <a:noFill/>
          <a:ln>
            <a:noFill/>
          </a:ln>
        </p:spPr>
        <p:txBody>
          <a:bodyPr spcFirstLastPara="1" wrap="square" lIns="0" tIns="0" rIns="0" bIns="0" anchor="t" anchorCtr="0">
            <a:spAutoFit/>
          </a:bodyPr>
          <a:lstStyle/>
          <a:p>
            <a:pPr lvl="0">
              <a:lnSpc>
                <a:spcPct val="120000"/>
              </a:lnSpc>
            </a:pPr>
            <a:r>
              <a:rPr lang="en-US" sz="3200" b="1" dirty="0">
                <a:latin typeface="ABeeZee" panose="020B0604020202020204" charset="0"/>
              </a:rPr>
              <a:t>Nykaa</a:t>
            </a:r>
            <a:r>
              <a:rPr lang="en-US" b="1" dirty="0"/>
              <a:t> </a:t>
            </a:r>
            <a:r>
              <a:rPr lang="en-US" sz="3200" b="1" dirty="0" err="1">
                <a:latin typeface="ABeeZee" panose="020B0604020202020204" charset="0"/>
              </a:rPr>
              <a:t>Prive</a:t>
            </a:r>
            <a:endParaRPr sz="3200" dirty="0">
              <a:latin typeface="ABeeZee" panose="020B0604020202020204" charset="0"/>
            </a:endParaRPr>
          </a:p>
        </p:txBody>
      </p:sp>
      <p:sp>
        <p:nvSpPr>
          <p:cNvPr id="205" name="Google Shape;205;p21"/>
          <p:cNvSpPr txBox="1"/>
          <p:nvPr/>
        </p:nvSpPr>
        <p:spPr>
          <a:xfrm>
            <a:off x="9388408" y="3371493"/>
            <a:ext cx="4032753"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dirty="0">
                <a:latin typeface="ABeeZee"/>
                <a:sym typeface="ABeeZee"/>
              </a:rPr>
              <a:t>Nykaa Luxe</a:t>
            </a:r>
            <a:endParaRPr dirty="0"/>
          </a:p>
        </p:txBody>
      </p:sp>
      <p:sp>
        <p:nvSpPr>
          <p:cNvPr id="206" name="Google Shape;206;p21"/>
          <p:cNvSpPr txBox="1"/>
          <p:nvPr/>
        </p:nvSpPr>
        <p:spPr>
          <a:xfrm>
            <a:off x="860016" y="7951555"/>
            <a:ext cx="5183597" cy="2369880"/>
          </a:xfrm>
          <a:prstGeom prst="rect">
            <a:avLst/>
          </a:prstGeom>
          <a:noFill/>
          <a:ln>
            <a:noFill/>
          </a:ln>
        </p:spPr>
        <p:txBody>
          <a:bodyPr spcFirstLastPara="1" wrap="square" lIns="0" tIns="0" rIns="0" bIns="0" anchor="t" anchorCtr="0">
            <a:spAutoFit/>
          </a:bodyPr>
          <a:lstStyle/>
          <a:p>
            <a:pPr lvl="0">
              <a:lnSpc>
                <a:spcPct val="140016"/>
              </a:lnSpc>
            </a:pPr>
            <a:r>
              <a:rPr lang="en-US" sz="2200" dirty="0">
                <a:latin typeface="ABeeZee" panose="020B0604020202020204" charset="0"/>
              </a:rPr>
              <a:t>Caters to the men’s grooming segment through Nykaa Man, offering a wide range of products for skincare, haircare, grooming, and fragrances specifically designed for men.</a:t>
            </a:r>
            <a:endParaRPr sz="2200" dirty="0">
              <a:latin typeface="ABeeZee" panose="020B0604020202020204" charset="0"/>
            </a:endParaRPr>
          </a:p>
        </p:txBody>
      </p:sp>
      <p:sp>
        <p:nvSpPr>
          <p:cNvPr id="207" name="Google Shape;207;p21"/>
          <p:cNvSpPr txBox="1"/>
          <p:nvPr/>
        </p:nvSpPr>
        <p:spPr>
          <a:xfrm>
            <a:off x="891365" y="3998271"/>
            <a:ext cx="3870752" cy="2369880"/>
          </a:xfrm>
          <a:prstGeom prst="rect">
            <a:avLst/>
          </a:prstGeom>
          <a:noFill/>
          <a:ln>
            <a:noFill/>
          </a:ln>
        </p:spPr>
        <p:txBody>
          <a:bodyPr spcFirstLastPara="1" wrap="square" lIns="0" tIns="0" rIns="0" bIns="0" anchor="t" anchorCtr="0">
            <a:spAutoFit/>
          </a:bodyPr>
          <a:lstStyle/>
          <a:p>
            <a:pPr lvl="0">
              <a:lnSpc>
                <a:spcPct val="140016"/>
              </a:lnSpc>
            </a:pPr>
            <a:r>
              <a:rPr lang="en-US" sz="2200" dirty="0">
                <a:latin typeface="ABeeZee" panose="020B0604020202020204" charset="0"/>
              </a:rPr>
              <a:t>Offers a wide selection of clothing, footwear, accessories, and more from both international and Indian designers</a:t>
            </a:r>
            <a:endParaRPr sz="2200" dirty="0">
              <a:latin typeface="ABeeZee" panose="020B0604020202020204" charset="0"/>
            </a:endParaRPr>
          </a:p>
        </p:txBody>
      </p:sp>
      <p:sp>
        <p:nvSpPr>
          <p:cNvPr id="208" name="Google Shape;208;p21"/>
          <p:cNvSpPr txBox="1"/>
          <p:nvPr/>
        </p:nvSpPr>
        <p:spPr>
          <a:xfrm>
            <a:off x="10178848" y="8188543"/>
            <a:ext cx="7352786" cy="1895904"/>
          </a:xfrm>
          <a:prstGeom prst="rect">
            <a:avLst/>
          </a:prstGeom>
          <a:noFill/>
          <a:ln>
            <a:noFill/>
          </a:ln>
        </p:spPr>
        <p:txBody>
          <a:bodyPr spcFirstLastPara="1" wrap="square" lIns="0" tIns="0" rIns="0" bIns="0" anchor="t" anchorCtr="0">
            <a:spAutoFit/>
          </a:bodyPr>
          <a:lstStyle/>
          <a:p>
            <a:pPr lvl="0">
              <a:lnSpc>
                <a:spcPct val="140016"/>
              </a:lnSpc>
            </a:pPr>
            <a:r>
              <a:rPr lang="en-US" sz="2200" dirty="0">
                <a:latin typeface="ABeeZee" panose="020B0604020202020204" charset="0"/>
              </a:rPr>
              <a:t>Loyalty program offering benefits to customers who shop frequently on the platform. Members can enjoy </a:t>
            </a:r>
            <a:r>
              <a:rPr lang="en-US" sz="2200" b="1" dirty="0">
                <a:latin typeface="ABeeZee" panose="020B0604020202020204" charset="0"/>
              </a:rPr>
              <a:t>exclusive discounts</a:t>
            </a:r>
            <a:r>
              <a:rPr lang="en-US" sz="2200" dirty="0">
                <a:latin typeface="ABeeZee" panose="020B0604020202020204" charset="0"/>
              </a:rPr>
              <a:t>, early access to sales, birthday gifts, and other special privileges</a:t>
            </a:r>
            <a:endParaRPr sz="2200" dirty="0">
              <a:latin typeface="ABeeZee" panose="020B0604020202020204" charset="0"/>
            </a:endParaRPr>
          </a:p>
        </p:txBody>
      </p:sp>
      <p:sp>
        <p:nvSpPr>
          <p:cNvPr id="209" name="Google Shape;209;p21"/>
          <p:cNvSpPr txBox="1"/>
          <p:nvPr/>
        </p:nvSpPr>
        <p:spPr>
          <a:xfrm>
            <a:off x="9445949" y="4075956"/>
            <a:ext cx="3980117" cy="2843855"/>
          </a:xfrm>
          <a:prstGeom prst="rect">
            <a:avLst/>
          </a:prstGeom>
          <a:noFill/>
          <a:ln>
            <a:noFill/>
          </a:ln>
        </p:spPr>
        <p:txBody>
          <a:bodyPr spcFirstLastPara="1" wrap="square" lIns="0" tIns="0" rIns="0" bIns="0" anchor="t" anchorCtr="0">
            <a:spAutoFit/>
          </a:bodyPr>
          <a:lstStyle/>
          <a:p>
            <a:pPr lvl="0">
              <a:lnSpc>
                <a:spcPct val="140016"/>
              </a:lnSpc>
            </a:pPr>
            <a:r>
              <a:rPr lang="en-US" sz="2200" dirty="0">
                <a:latin typeface="ABeeZee" panose="020B0604020202020204" charset="0"/>
              </a:rPr>
              <a:t>Features premium skincare, cosmetics, perfumes, and haircare from globally renowned brands such as Chanel, Estée Lauder and more</a:t>
            </a:r>
            <a:endParaRPr sz="2200" dirty="0">
              <a:latin typeface="ABeeZee" panose="020B0604020202020204" charset="0"/>
            </a:endParaRPr>
          </a:p>
        </p:txBody>
      </p:sp>
      <p:sp>
        <p:nvSpPr>
          <p:cNvPr id="210" name="Google Shape;210;p21"/>
          <p:cNvSpPr txBox="1"/>
          <p:nvPr/>
        </p:nvSpPr>
        <p:spPr>
          <a:xfrm>
            <a:off x="0" y="561510"/>
            <a:ext cx="7458192" cy="1477328"/>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8000" b="1" dirty="0">
                <a:solidFill>
                  <a:schemeClr val="tx1"/>
                </a:solidFill>
                <a:effectLst>
                  <a:outerShdw blurRad="38100" dist="38100" dir="2700000" algn="tl">
                    <a:srgbClr val="000000">
                      <a:alpha val="43137"/>
                    </a:srgbClr>
                  </a:outerShdw>
                </a:effectLst>
                <a:latin typeface="League Spartan ExtraBold" panose="020B0604020202020204" charset="0"/>
                <a:sym typeface="League Spartan ExtraBold"/>
              </a:rPr>
              <a:t>Nykaa</a:t>
            </a:r>
            <a:r>
              <a:rPr lang="en-US" dirty="0">
                <a:latin typeface="League Spartan ExtraBold"/>
                <a:ea typeface="League Spartan ExtraBold"/>
                <a:cs typeface="League Spartan ExtraBold"/>
                <a:sym typeface="League Spartan ExtraBold"/>
              </a:rPr>
              <a:t> </a:t>
            </a:r>
            <a:r>
              <a:rPr lang="en-US" sz="8000" b="1" dirty="0">
                <a:solidFill>
                  <a:schemeClr val="tx1"/>
                </a:solidFill>
                <a:effectLst>
                  <a:outerShdw blurRad="38100" dist="38100" dir="2700000" algn="tl">
                    <a:srgbClr val="000000">
                      <a:alpha val="43137"/>
                    </a:srgbClr>
                  </a:outerShdw>
                </a:effectLst>
                <a:latin typeface="League Spartan ExtraBold" panose="020B0604020202020204" charset="0"/>
                <a:sym typeface="League Spartan ExtraBold"/>
              </a:rPr>
              <a:t>Services</a:t>
            </a:r>
            <a:endParaRPr sz="8000" b="1" dirty="0">
              <a:solidFill>
                <a:schemeClr val="tx1"/>
              </a:solidFill>
              <a:effectLst>
                <a:outerShdw blurRad="38100" dist="38100" dir="2700000" algn="tl">
                  <a:srgbClr val="000000">
                    <a:alpha val="43137"/>
                  </a:srgbClr>
                </a:outerShdw>
              </a:effectLst>
              <a:latin typeface="League Spartan ExtraBold" panose="020B0604020202020204" charset="0"/>
              <a:sym typeface="League Spartan ExtraBold"/>
            </a:endParaRPr>
          </a:p>
        </p:txBody>
      </p:sp>
      <p:cxnSp>
        <p:nvCxnSpPr>
          <p:cNvPr id="214" name="Google Shape;214;p21"/>
          <p:cNvCxnSpPr/>
          <p:nvPr/>
        </p:nvCxnSpPr>
        <p:spPr>
          <a:xfrm>
            <a:off x="892486" y="3249372"/>
            <a:ext cx="5350962" cy="0"/>
          </a:xfrm>
          <a:prstGeom prst="straightConnector1">
            <a:avLst/>
          </a:prstGeom>
          <a:noFill/>
          <a:ln w="19050" cap="flat" cmpd="sng">
            <a:solidFill>
              <a:srgbClr val="000000"/>
            </a:solidFill>
            <a:prstDash val="solid"/>
            <a:round/>
            <a:headEnd type="none" w="sm" len="sm"/>
            <a:tailEnd type="none" w="sm" len="sm"/>
          </a:ln>
        </p:spPr>
      </p:cxnSp>
      <p:sp>
        <p:nvSpPr>
          <p:cNvPr id="215" name="Google Shape;215;p21"/>
          <p:cNvSpPr txBox="1"/>
          <p:nvPr/>
        </p:nvSpPr>
        <p:spPr>
          <a:xfrm>
            <a:off x="860017" y="2165540"/>
            <a:ext cx="2291400" cy="1077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6999" b="1">
                <a:solidFill>
                  <a:srgbClr val="000000"/>
                </a:solidFill>
                <a:latin typeface="League Spartan"/>
                <a:ea typeface="League Spartan"/>
                <a:cs typeface="League Spartan"/>
                <a:sym typeface="League Spartan"/>
              </a:rPr>
              <a:t>01.</a:t>
            </a:r>
            <a:endParaRPr b="1">
              <a:latin typeface="League Spartan"/>
              <a:ea typeface="League Spartan"/>
              <a:cs typeface="League Spartan"/>
              <a:sym typeface="League Spartan"/>
            </a:endParaRPr>
          </a:p>
        </p:txBody>
      </p:sp>
      <p:cxnSp>
        <p:nvCxnSpPr>
          <p:cNvPr id="216" name="Google Shape;216;p21"/>
          <p:cNvCxnSpPr/>
          <p:nvPr/>
        </p:nvCxnSpPr>
        <p:spPr>
          <a:xfrm>
            <a:off x="9357757" y="3189470"/>
            <a:ext cx="5350962" cy="0"/>
          </a:xfrm>
          <a:prstGeom prst="straightConnector1">
            <a:avLst/>
          </a:prstGeom>
          <a:noFill/>
          <a:ln w="19050" cap="flat" cmpd="sng">
            <a:solidFill>
              <a:srgbClr val="000000"/>
            </a:solidFill>
            <a:prstDash val="solid"/>
            <a:round/>
            <a:headEnd type="none" w="sm" len="sm"/>
            <a:tailEnd type="none" w="sm" len="sm"/>
          </a:ln>
        </p:spPr>
      </p:cxnSp>
      <p:sp>
        <p:nvSpPr>
          <p:cNvPr id="217" name="Google Shape;217;p21"/>
          <p:cNvSpPr txBox="1"/>
          <p:nvPr/>
        </p:nvSpPr>
        <p:spPr>
          <a:xfrm>
            <a:off x="9535396" y="2112170"/>
            <a:ext cx="2291400" cy="1077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6999" b="1" u="none" strike="noStrike" dirty="0">
                <a:solidFill>
                  <a:srgbClr val="000000"/>
                </a:solidFill>
                <a:latin typeface="League Spartan"/>
                <a:ea typeface="League Spartan"/>
                <a:cs typeface="League Spartan"/>
                <a:sym typeface="League Spartan"/>
              </a:rPr>
              <a:t>02.</a:t>
            </a:r>
            <a:endParaRPr b="1" dirty="0">
              <a:latin typeface="League Spartan"/>
              <a:ea typeface="League Spartan"/>
              <a:cs typeface="League Spartan"/>
              <a:sym typeface="League Spartan"/>
            </a:endParaRPr>
          </a:p>
        </p:txBody>
      </p:sp>
      <p:cxnSp>
        <p:nvCxnSpPr>
          <p:cNvPr id="218" name="Google Shape;218;p21"/>
          <p:cNvCxnSpPr/>
          <p:nvPr/>
        </p:nvCxnSpPr>
        <p:spPr>
          <a:xfrm>
            <a:off x="879008" y="7327452"/>
            <a:ext cx="5350962" cy="0"/>
          </a:xfrm>
          <a:prstGeom prst="straightConnector1">
            <a:avLst/>
          </a:prstGeom>
          <a:noFill/>
          <a:ln w="19050" cap="flat" cmpd="sng">
            <a:solidFill>
              <a:srgbClr val="000000"/>
            </a:solidFill>
            <a:prstDash val="solid"/>
            <a:round/>
            <a:headEnd type="none" w="sm" len="sm"/>
            <a:tailEnd type="none" w="sm" len="sm"/>
          </a:ln>
        </p:spPr>
      </p:cxnSp>
      <p:sp>
        <p:nvSpPr>
          <p:cNvPr id="219" name="Google Shape;219;p21"/>
          <p:cNvSpPr txBox="1"/>
          <p:nvPr/>
        </p:nvSpPr>
        <p:spPr>
          <a:xfrm>
            <a:off x="879008" y="6374876"/>
            <a:ext cx="2291400" cy="1077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6999" b="1" u="none" strike="noStrike" dirty="0">
                <a:solidFill>
                  <a:srgbClr val="000000"/>
                </a:solidFill>
                <a:latin typeface="League Spartan"/>
                <a:ea typeface="League Spartan"/>
                <a:cs typeface="League Spartan"/>
                <a:sym typeface="League Spartan"/>
              </a:rPr>
              <a:t>03.</a:t>
            </a:r>
            <a:endParaRPr b="1" dirty="0">
              <a:latin typeface="League Spartan"/>
              <a:ea typeface="League Spartan"/>
              <a:cs typeface="League Spartan"/>
              <a:sym typeface="League Spartan"/>
            </a:endParaRPr>
          </a:p>
        </p:txBody>
      </p:sp>
      <p:cxnSp>
        <p:nvCxnSpPr>
          <p:cNvPr id="220" name="Google Shape;220;p21"/>
          <p:cNvCxnSpPr/>
          <p:nvPr/>
        </p:nvCxnSpPr>
        <p:spPr>
          <a:xfrm>
            <a:off x="9500631" y="7690726"/>
            <a:ext cx="5350962" cy="0"/>
          </a:xfrm>
          <a:prstGeom prst="straightConnector1">
            <a:avLst/>
          </a:prstGeom>
          <a:noFill/>
          <a:ln w="19050" cap="flat" cmpd="sng">
            <a:solidFill>
              <a:srgbClr val="000000"/>
            </a:solidFill>
            <a:prstDash val="solid"/>
            <a:round/>
            <a:headEnd type="none" w="sm" len="sm"/>
            <a:tailEnd type="none" w="sm" len="sm"/>
          </a:ln>
        </p:spPr>
      </p:cxnSp>
      <p:sp>
        <p:nvSpPr>
          <p:cNvPr id="221" name="Google Shape;221;p21"/>
          <p:cNvSpPr txBox="1"/>
          <p:nvPr/>
        </p:nvSpPr>
        <p:spPr>
          <a:xfrm>
            <a:off x="9445949" y="6754726"/>
            <a:ext cx="2291400" cy="1077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6999" b="1" u="none" strike="noStrike" dirty="0">
                <a:solidFill>
                  <a:srgbClr val="000000"/>
                </a:solidFill>
                <a:latin typeface="League Spartan"/>
                <a:ea typeface="League Spartan"/>
                <a:cs typeface="League Spartan"/>
                <a:sym typeface="League Spartan"/>
              </a:rPr>
              <a:t>04.</a:t>
            </a:r>
            <a:endParaRPr b="1" dirty="0">
              <a:latin typeface="League Spartan"/>
              <a:ea typeface="League Spartan"/>
              <a:cs typeface="League Spartan"/>
              <a:sym typeface="League Spartan"/>
            </a:endParaRPr>
          </a:p>
        </p:txBody>
      </p:sp>
      <p:pic>
        <p:nvPicPr>
          <p:cNvPr id="4" name="Picture 3">
            <a:extLst>
              <a:ext uri="{FF2B5EF4-FFF2-40B4-BE49-F238E27FC236}">
                <a16:creationId xmlns:a16="http://schemas.microsoft.com/office/drawing/2014/main" id="{CD208E51-AB17-B274-C97A-4F516AD109C8}"/>
              </a:ext>
            </a:extLst>
          </p:cNvPr>
          <p:cNvPicPr>
            <a:picLocks noChangeAspect="1"/>
          </p:cNvPicPr>
          <p:nvPr/>
        </p:nvPicPr>
        <p:blipFill>
          <a:blip r:embed="rId4"/>
          <a:stretch>
            <a:fillRect/>
          </a:stretch>
        </p:blipFill>
        <p:spPr>
          <a:xfrm>
            <a:off x="5617199" y="2371807"/>
            <a:ext cx="3306478" cy="3252929"/>
          </a:xfrm>
          <a:prstGeom prst="rect">
            <a:avLst/>
          </a:prstGeom>
        </p:spPr>
      </p:pic>
      <p:pic>
        <p:nvPicPr>
          <p:cNvPr id="6" name="Picture 5">
            <a:extLst>
              <a:ext uri="{FF2B5EF4-FFF2-40B4-BE49-F238E27FC236}">
                <a16:creationId xmlns:a16="http://schemas.microsoft.com/office/drawing/2014/main" id="{852C6BFE-5914-F27B-32F2-E79AF2CBDE0B}"/>
              </a:ext>
            </a:extLst>
          </p:cNvPr>
          <p:cNvPicPr>
            <a:picLocks noChangeAspect="1"/>
          </p:cNvPicPr>
          <p:nvPr/>
        </p:nvPicPr>
        <p:blipFill>
          <a:blip r:embed="rId5"/>
          <a:srcRect l="24037" r="23885"/>
          <a:stretch/>
        </p:blipFill>
        <p:spPr>
          <a:xfrm>
            <a:off x="13855241" y="2371807"/>
            <a:ext cx="3082162" cy="3252929"/>
          </a:xfrm>
          <a:prstGeom prst="rect">
            <a:avLst/>
          </a:prstGeom>
        </p:spPr>
      </p:pic>
      <p:pic>
        <p:nvPicPr>
          <p:cNvPr id="10" name="Picture 9">
            <a:extLst>
              <a:ext uri="{FF2B5EF4-FFF2-40B4-BE49-F238E27FC236}">
                <a16:creationId xmlns:a16="http://schemas.microsoft.com/office/drawing/2014/main" id="{77DD65DC-7D1D-A803-C5BA-89F6404FE9E3}"/>
              </a:ext>
            </a:extLst>
          </p:cNvPr>
          <p:cNvPicPr>
            <a:picLocks noChangeAspect="1"/>
          </p:cNvPicPr>
          <p:nvPr/>
        </p:nvPicPr>
        <p:blipFill>
          <a:blip r:embed="rId6"/>
          <a:stretch>
            <a:fillRect/>
          </a:stretch>
        </p:blipFill>
        <p:spPr>
          <a:xfrm>
            <a:off x="6018053" y="5862470"/>
            <a:ext cx="3306479" cy="350187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311" name="Google Shape;311;p28"/>
          <p:cNvPicPr preferRelativeResize="0"/>
          <p:nvPr/>
        </p:nvPicPr>
        <p:blipFill>
          <a:blip r:embed="rId3">
            <a:alphaModFix/>
          </a:blip>
          <a:stretch>
            <a:fillRect/>
          </a:stretch>
        </p:blipFill>
        <p:spPr>
          <a:xfrm>
            <a:off x="0" y="0"/>
            <a:ext cx="18288000" cy="10287000"/>
          </a:xfrm>
          <a:prstGeom prst="rect">
            <a:avLst/>
          </a:prstGeom>
          <a:noFill/>
          <a:ln>
            <a:noFill/>
          </a:ln>
        </p:spPr>
      </p:pic>
      <p:grpSp>
        <p:nvGrpSpPr>
          <p:cNvPr id="312" name="Google Shape;312;p28"/>
          <p:cNvGrpSpPr/>
          <p:nvPr/>
        </p:nvGrpSpPr>
        <p:grpSpPr>
          <a:xfrm rot="-5400000">
            <a:off x="3909912" y="-4091455"/>
            <a:ext cx="10287066" cy="18469944"/>
            <a:chOff x="0" y="-47625"/>
            <a:chExt cx="2709333" cy="4943246"/>
          </a:xfrm>
        </p:grpSpPr>
        <p:sp>
          <p:nvSpPr>
            <p:cNvPr id="313" name="Google Shape;313;p28"/>
            <p:cNvSpPr/>
            <p:nvPr/>
          </p:nvSpPr>
          <p:spPr>
            <a:xfrm>
              <a:off x="0" y="0"/>
              <a:ext cx="2709333" cy="4895621"/>
            </a:xfrm>
            <a:custGeom>
              <a:avLst/>
              <a:gdLst/>
              <a:ahLst/>
              <a:cxnLst/>
              <a:rect l="l" t="t" r="r" b="b"/>
              <a:pathLst>
                <a:path w="2709333" h="4895621" extrusionOk="0">
                  <a:moveTo>
                    <a:pt x="0" y="0"/>
                  </a:moveTo>
                  <a:lnTo>
                    <a:pt x="2709333" y="0"/>
                  </a:lnTo>
                  <a:lnTo>
                    <a:pt x="2709333" y="4895621"/>
                  </a:lnTo>
                  <a:lnTo>
                    <a:pt x="0" y="4895621"/>
                  </a:lnTo>
                  <a:lnTo>
                    <a:pt x="0" y="0"/>
                  </a:lnTo>
                </a:path>
              </a:pathLst>
            </a:custGeom>
            <a:gradFill>
              <a:gsLst>
                <a:gs pos="0">
                  <a:srgbClr val="000000">
                    <a:alpha val="36470"/>
                  </a:srgbClr>
                </a:gs>
                <a:gs pos="100000">
                  <a:srgbClr val="737373">
                    <a:alpha val="0"/>
                  </a:srgbClr>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314" name="Google Shape;314;p28"/>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327" name="Google Shape;327;p28"/>
          <p:cNvSpPr txBox="1"/>
          <p:nvPr/>
        </p:nvSpPr>
        <p:spPr>
          <a:xfrm>
            <a:off x="-1414463" y="-63919"/>
            <a:ext cx="10998346"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000000"/>
                </a:solidFill>
                <a:latin typeface="League Spartan ExtraBold"/>
                <a:ea typeface="League Spartan ExtraBold"/>
                <a:cs typeface="League Spartan ExtraBold"/>
                <a:sym typeface="League Spartan ExtraBold"/>
              </a:rPr>
              <a:t>Business Model</a:t>
            </a:r>
            <a:endParaRPr dirty="0">
              <a:latin typeface="League Spartan ExtraBold"/>
              <a:ea typeface="League Spartan ExtraBold"/>
              <a:cs typeface="League Spartan ExtraBold"/>
              <a:sym typeface="League Spartan ExtraBold"/>
            </a:endParaRPr>
          </a:p>
        </p:txBody>
      </p:sp>
      <p:sp>
        <p:nvSpPr>
          <p:cNvPr id="2" name="TextBox 1">
            <a:extLst>
              <a:ext uri="{FF2B5EF4-FFF2-40B4-BE49-F238E27FC236}">
                <a16:creationId xmlns:a16="http://schemas.microsoft.com/office/drawing/2014/main" id="{00C16A94-C619-15C5-1B8D-F9441DB27C5F}"/>
              </a:ext>
            </a:extLst>
          </p:cNvPr>
          <p:cNvSpPr txBox="1"/>
          <p:nvPr/>
        </p:nvSpPr>
        <p:spPr>
          <a:xfrm>
            <a:off x="364119" y="1795973"/>
            <a:ext cx="16280819" cy="830997"/>
          </a:xfrm>
          <a:prstGeom prst="rect">
            <a:avLst/>
          </a:prstGeom>
          <a:solidFill>
            <a:schemeClr val="accent2">
              <a:lumMod val="20000"/>
              <a:lumOff val="80000"/>
            </a:schemeClr>
          </a:solidFill>
        </p:spPr>
        <p:txBody>
          <a:bodyPr wrap="square" rtlCol="0">
            <a:spAutoFit/>
          </a:bodyPr>
          <a:lstStyle/>
          <a:p>
            <a:r>
              <a:rPr lang="en-US" sz="2400" dirty="0">
                <a:latin typeface="ABeeZee" panose="020B0604020202020204" charset="0"/>
              </a:rPr>
              <a:t>Nykaa's business model is an excellent example of how a company can successfully blend e-commerce and physical retail to cater to a wide range of customers.</a:t>
            </a:r>
          </a:p>
        </p:txBody>
      </p:sp>
      <p:sp>
        <p:nvSpPr>
          <p:cNvPr id="7" name="TextBox 6">
            <a:extLst>
              <a:ext uri="{FF2B5EF4-FFF2-40B4-BE49-F238E27FC236}">
                <a16:creationId xmlns:a16="http://schemas.microsoft.com/office/drawing/2014/main" id="{37848516-5BF7-8716-728C-2A8D55B68F9F}"/>
              </a:ext>
            </a:extLst>
          </p:cNvPr>
          <p:cNvSpPr txBox="1"/>
          <p:nvPr/>
        </p:nvSpPr>
        <p:spPr>
          <a:xfrm>
            <a:off x="471487" y="3143250"/>
            <a:ext cx="3743325" cy="830997"/>
          </a:xfrm>
          <a:prstGeom prst="rect">
            <a:avLst/>
          </a:prstGeom>
          <a:solidFill>
            <a:schemeClr val="accent2">
              <a:lumMod val="75000"/>
            </a:schemeClr>
          </a:solidFill>
        </p:spPr>
        <p:txBody>
          <a:bodyPr wrap="square" rtlCol="0">
            <a:spAutoFit/>
          </a:bodyPr>
          <a:lstStyle/>
          <a:p>
            <a:pPr marL="342900" indent="-342900">
              <a:buFont typeface="Wingdings" panose="05000000000000000000" pitchFamily="2" charset="2"/>
              <a:buChar char="q"/>
            </a:pPr>
            <a:r>
              <a:rPr lang="en-US" sz="2400" b="1" dirty="0">
                <a:latin typeface="ABeeZee" panose="020B0604020202020204" charset="0"/>
              </a:rPr>
              <a:t>Omni-Channel Presence</a:t>
            </a:r>
          </a:p>
        </p:txBody>
      </p:sp>
      <p:sp>
        <p:nvSpPr>
          <p:cNvPr id="10" name="TextBox 9">
            <a:extLst>
              <a:ext uri="{FF2B5EF4-FFF2-40B4-BE49-F238E27FC236}">
                <a16:creationId xmlns:a16="http://schemas.microsoft.com/office/drawing/2014/main" id="{4EDFB561-77E0-1BFC-2A2B-B9679F08415B}"/>
              </a:ext>
            </a:extLst>
          </p:cNvPr>
          <p:cNvSpPr txBox="1"/>
          <p:nvPr/>
        </p:nvSpPr>
        <p:spPr>
          <a:xfrm>
            <a:off x="6546654" y="3143247"/>
            <a:ext cx="2859084" cy="830997"/>
          </a:xfrm>
          <a:prstGeom prst="rect">
            <a:avLst/>
          </a:prstGeom>
          <a:solidFill>
            <a:schemeClr val="accent2">
              <a:lumMod val="75000"/>
            </a:schemeClr>
          </a:solidFill>
        </p:spPr>
        <p:txBody>
          <a:bodyPr wrap="square" rtlCol="0">
            <a:spAutoFit/>
          </a:bodyPr>
          <a:lstStyle/>
          <a:p>
            <a:pPr marL="342900" indent="-342900">
              <a:buFont typeface="Wingdings" panose="05000000000000000000" pitchFamily="2" charset="2"/>
              <a:buChar char="q"/>
            </a:pPr>
            <a:r>
              <a:rPr lang="en-US" sz="2400" b="1" dirty="0">
                <a:latin typeface="ABeeZee" panose="020B0604020202020204" charset="0"/>
              </a:rPr>
              <a:t>Curated Products</a:t>
            </a:r>
          </a:p>
        </p:txBody>
      </p:sp>
      <p:sp>
        <p:nvSpPr>
          <p:cNvPr id="11" name="TextBox 10">
            <a:extLst>
              <a:ext uri="{FF2B5EF4-FFF2-40B4-BE49-F238E27FC236}">
                <a16:creationId xmlns:a16="http://schemas.microsoft.com/office/drawing/2014/main" id="{312BBF8A-D412-CD31-FF96-B57EAA877B72}"/>
              </a:ext>
            </a:extLst>
          </p:cNvPr>
          <p:cNvSpPr txBox="1"/>
          <p:nvPr/>
        </p:nvSpPr>
        <p:spPr>
          <a:xfrm>
            <a:off x="11540720" y="3143248"/>
            <a:ext cx="4256493" cy="830997"/>
          </a:xfrm>
          <a:prstGeom prst="rect">
            <a:avLst/>
          </a:prstGeom>
          <a:solidFill>
            <a:schemeClr val="accent2">
              <a:lumMod val="75000"/>
            </a:schemeClr>
          </a:solidFill>
        </p:spPr>
        <p:txBody>
          <a:bodyPr wrap="square" rtlCol="0">
            <a:spAutoFit/>
          </a:bodyPr>
          <a:lstStyle/>
          <a:p>
            <a:pPr marL="342900" indent="-342900">
              <a:buFont typeface="Wingdings" panose="05000000000000000000" pitchFamily="2" charset="2"/>
              <a:buChar char="q"/>
            </a:pPr>
            <a:r>
              <a:rPr lang="en-US" sz="2400" b="1" dirty="0">
                <a:latin typeface="ABeeZee" panose="020B0604020202020204" charset="0"/>
              </a:rPr>
              <a:t>Content-Driven Commerce</a:t>
            </a:r>
          </a:p>
        </p:txBody>
      </p:sp>
      <p:sp>
        <p:nvSpPr>
          <p:cNvPr id="12" name="TextBox 11">
            <a:extLst>
              <a:ext uri="{FF2B5EF4-FFF2-40B4-BE49-F238E27FC236}">
                <a16:creationId xmlns:a16="http://schemas.microsoft.com/office/drawing/2014/main" id="{47A25154-2207-C3B6-5F4F-1C5D0285C8EF}"/>
              </a:ext>
            </a:extLst>
          </p:cNvPr>
          <p:cNvSpPr txBox="1"/>
          <p:nvPr/>
        </p:nvSpPr>
        <p:spPr>
          <a:xfrm>
            <a:off x="471487" y="3914775"/>
            <a:ext cx="4096742" cy="2031325"/>
          </a:xfrm>
          <a:prstGeom prst="rect">
            <a:avLst/>
          </a:prstGeom>
          <a:solidFill>
            <a:schemeClr val="accent2">
              <a:lumMod val="40000"/>
              <a:lumOff val="60000"/>
            </a:schemeClr>
          </a:solidFill>
        </p:spPr>
        <p:txBody>
          <a:bodyPr wrap="square" rtlCol="0">
            <a:spAutoFit/>
          </a:bodyPr>
          <a:lstStyle/>
          <a:p>
            <a:r>
              <a:rPr lang="en-US" sz="1800" dirty="0">
                <a:latin typeface="ABeeZee" panose="020B0604020202020204" charset="0"/>
              </a:rPr>
              <a:t>Nykaa operates both online and offline. Their online platform offers a vast selection of beauty, wellness, and fashion products. Additionally, they have physical stores in various formats, including Nykaa Luxe and Nykaa On Trend.</a:t>
            </a:r>
          </a:p>
        </p:txBody>
      </p:sp>
      <p:sp>
        <p:nvSpPr>
          <p:cNvPr id="13" name="TextBox 12">
            <a:extLst>
              <a:ext uri="{FF2B5EF4-FFF2-40B4-BE49-F238E27FC236}">
                <a16:creationId xmlns:a16="http://schemas.microsoft.com/office/drawing/2014/main" id="{32EF5DDB-7A7F-F08E-F30C-C4128C50FFE0}"/>
              </a:ext>
            </a:extLst>
          </p:cNvPr>
          <p:cNvSpPr txBox="1"/>
          <p:nvPr/>
        </p:nvSpPr>
        <p:spPr>
          <a:xfrm>
            <a:off x="6104533" y="3902439"/>
            <a:ext cx="4096742" cy="2031325"/>
          </a:xfrm>
          <a:prstGeom prst="rect">
            <a:avLst/>
          </a:prstGeom>
          <a:solidFill>
            <a:schemeClr val="accent2">
              <a:lumMod val="20000"/>
              <a:lumOff val="80000"/>
            </a:schemeClr>
          </a:solidFill>
        </p:spPr>
        <p:txBody>
          <a:bodyPr wrap="square" rtlCol="0">
            <a:spAutoFit/>
          </a:bodyPr>
          <a:lstStyle/>
          <a:p>
            <a:r>
              <a:rPr lang="en-US" sz="1800" dirty="0">
                <a:latin typeface="ABeeZee" panose="020B0604020202020204" charset="0"/>
              </a:rPr>
              <a:t>Nykaa offers a curated selection of products from top brands, ensuring high quality and authenticity. They also have private label products under their brands like Nykaa Cosmetics, Nykaa Naturals, and Kay Beauty</a:t>
            </a:r>
          </a:p>
        </p:txBody>
      </p:sp>
      <p:sp>
        <p:nvSpPr>
          <p:cNvPr id="14" name="TextBox 13">
            <a:extLst>
              <a:ext uri="{FF2B5EF4-FFF2-40B4-BE49-F238E27FC236}">
                <a16:creationId xmlns:a16="http://schemas.microsoft.com/office/drawing/2014/main" id="{3D313E73-039B-F914-9C2A-7A74B23E980F}"/>
              </a:ext>
            </a:extLst>
          </p:cNvPr>
          <p:cNvSpPr txBox="1"/>
          <p:nvPr/>
        </p:nvSpPr>
        <p:spPr>
          <a:xfrm>
            <a:off x="11540720" y="3914775"/>
            <a:ext cx="4256493" cy="2031325"/>
          </a:xfrm>
          <a:prstGeom prst="rect">
            <a:avLst/>
          </a:prstGeom>
          <a:solidFill>
            <a:schemeClr val="accent2">
              <a:lumMod val="40000"/>
              <a:lumOff val="60000"/>
            </a:schemeClr>
          </a:solidFill>
        </p:spPr>
        <p:txBody>
          <a:bodyPr wrap="square" rtlCol="0">
            <a:spAutoFit/>
          </a:bodyPr>
          <a:lstStyle/>
          <a:p>
            <a:r>
              <a:rPr lang="en-US" sz="1800" dirty="0"/>
              <a:t>Nykaa uses content, such as tutorials, reviews, and beauty tips, to engage customers and drive sales. Their website and app feature detailed product descriptions, how-to videos, and customer reviews, helping users make informed decisions</a:t>
            </a:r>
            <a:endParaRPr lang="en-US" sz="1800" dirty="0">
              <a:latin typeface="ABeeZee" panose="020B0604020202020204" charset="0"/>
            </a:endParaRPr>
          </a:p>
        </p:txBody>
      </p:sp>
      <p:sp>
        <p:nvSpPr>
          <p:cNvPr id="15" name="TextBox 14">
            <a:extLst>
              <a:ext uri="{FF2B5EF4-FFF2-40B4-BE49-F238E27FC236}">
                <a16:creationId xmlns:a16="http://schemas.microsoft.com/office/drawing/2014/main" id="{24D2D8AE-C3C3-930A-5903-33ED4D4757D8}"/>
              </a:ext>
            </a:extLst>
          </p:cNvPr>
          <p:cNvSpPr txBox="1"/>
          <p:nvPr/>
        </p:nvSpPr>
        <p:spPr>
          <a:xfrm>
            <a:off x="487755" y="6856292"/>
            <a:ext cx="3743325" cy="830997"/>
          </a:xfrm>
          <a:prstGeom prst="rect">
            <a:avLst/>
          </a:prstGeom>
          <a:solidFill>
            <a:schemeClr val="accent2">
              <a:lumMod val="75000"/>
            </a:schemeClr>
          </a:solidFill>
        </p:spPr>
        <p:txBody>
          <a:bodyPr wrap="square" rtlCol="0">
            <a:spAutoFit/>
          </a:bodyPr>
          <a:lstStyle/>
          <a:p>
            <a:pPr marL="342900" indent="-342900">
              <a:buFont typeface="Wingdings" panose="05000000000000000000" pitchFamily="2" charset="2"/>
              <a:buChar char="q"/>
            </a:pPr>
            <a:r>
              <a:rPr lang="en-US" sz="2400" b="1" dirty="0">
                <a:latin typeface="ABeeZee" panose="020B0604020202020204" charset="0"/>
              </a:rPr>
              <a:t>Personalized Experience</a:t>
            </a:r>
          </a:p>
        </p:txBody>
      </p:sp>
      <p:sp>
        <p:nvSpPr>
          <p:cNvPr id="16" name="TextBox 15">
            <a:extLst>
              <a:ext uri="{FF2B5EF4-FFF2-40B4-BE49-F238E27FC236}">
                <a16:creationId xmlns:a16="http://schemas.microsoft.com/office/drawing/2014/main" id="{121302EF-0E97-BD86-CF87-411DB0547F00}"/>
              </a:ext>
            </a:extLst>
          </p:cNvPr>
          <p:cNvSpPr txBox="1"/>
          <p:nvPr/>
        </p:nvSpPr>
        <p:spPr>
          <a:xfrm>
            <a:off x="6104533" y="6978400"/>
            <a:ext cx="3743325" cy="461665"/>
          </a:xfrm>
          <a:prstGeom prst="rect">
            <a:avLst/>
          </a:prstGeom>
          <a:solidFill>
            <a:schemeClr val="accent2">
              <a:lumMod val="75000"/>
            </a:schemeClr>
          </a:solidFill>
        </p:spPr>
        <p:txBody>
          <a:bodyPr wrap="square" rtlCol="0">
            <a:spAutoFit/>
          </a:bodyPr>
          <a:lstStyle/>
          <a:p>
            <a:pPr marL="342900" indent="-342900">
              <a:buFont typeface="Wingdings" panose="05000000000000000000" pitchFamily="2" charset="2"/>
              <a:buChar char="q"/>
            </a:pPr>
            <a:r>
              <a:rPr lang="en-US" sz="2400" b="1" dirty="0">
                <a:latin typeface="ABeeZee" panose="020B0604020202020204" charset="0"/>
              </a:rPr>
              <a:t>Diverse Product Range</a:t>
            </a:r>
          </a:p>
        </p:txBody>
      </p:sp>
      <p:sp>
        <p:nvSpPr>
          <p:cNvPr id="17" name="TextBox 16">
            <a:extLst>
              <a:ext uri="{FF2B5EF4-FFF2-40B4-BE49-F238E27FC236}">
                <a16:creationId xmlns:a16="http://schemas.microsoft.com/office/drawing/2014/main" id="{10AC0BD9-C3ED-DB0C-190A-51B7C44EF29D}"/>
              </a:ext>
            </a:extLst>
          </p:cNvPr>
          <p:cNvSpPr txBox="1"/>
          <p:nvPr/>
        </p:nvSpPr>
        <p:spPr>
          <a:xfrm>
            <a:off x="11540720" y="6938145"/>
            <a:ext cx="3743325" cy="830997"/>
          </a:xfrm>
          <a:prstGeom prst="rect">
            <a:avLst/>
          </a:prstGeom>
          <a:solidFill>
            <a:schemeClr val="accent2">
              <a:lumMod val="75000"/>
            </a:schemeClr>
          </a:solidFill>
        </p:spPr>
        <p:txBody>
          <a:bodyPr wrap="square" rtlCol="0">
            <a:spAutoFit/>
          </a:bodyPr>
          <a:lstStyle/>
          <a:p>
            <a:pPr marL="342900" indent="-342900">
              <a:buFont typeface="Wingdings" panose="05000000000000000000" pitchFamily="2" charset="2"/>
              <a:buChar char="q"/>
            </a:pPr>
            <a:r>
              <a:rPr lang="en-US" sz="2400" b="1" dirty="0">
                <a:latin typeface="ABeeZee" panose="020B0604020202020204" charset="0"/>
              </a:rPr>
              <a:t>Exclusive Collaborations</a:t>
            </a:r>
          </a:p>
        </p:txBody>
      </p:sp>
      <p:sp>
        <p:nvSpPr>
          <p:cNvPr id="18" name="TextBox 17">
            <a:extLst>
              <a:ext uri="{FF2B5EF4-FFF2-40B4-BE49-F238E27FC236}">
                <a16:creationId xmlns:a16="http://schemas.microsoft.com/office/drawing/2014/main" id="{148222B2-204B-04F5-803F-FBC44BE37E44}"/>
              </a:ext>
            </a:extLst>
          </p:cNvPr>
          <p:cNvSpPr txBox="1"/>
          <p:nvPr/>
        </p:nvSpPr>
        <p:spPr>
          <a:xfrm>
            <a:off x="471486" y="7879234"/>
            <a:ext cx="4096742" cy="1754326"/>
          </a:xfrm>
          <a:prstGeom prst="rect">
            <a:avLst/>
          </a:prstGeom>
          <a:solidFill>
            <a:schemeClr val="accent2">
              <a:lumMod val="40000"/>
              <a:lumOff val="60000"/>
            </a:schemeClr>
          </a:solidFill>
        </p:spPr>
        <p:txBody>
          <a:bodyPr wrap="square" rtlCol="0">
            <a:spAutoFit/>
          </a:bodyPr>
          <a:lstStyle/>
          <a:p>
            <a:r>
              <a:rPr lang="en-US" sz="1800" dirty="0"/>
              <a:t>Nykaa uses data analytics and AI to provide personalized recommendations, offers, and content to their customers. This enhances the shopping experience and builds customer loyalty.</a:t>
            </a:r>
            <a:endParaRPr lang="en-US" sz="1800" dirty="0">
              <a:latin typeface="ABeeZee" panose="020B0604020202020204" charset="0"/>
            </a:endParaRPr>
          </a:p>
        </p:txBody>
      </p:sp>
      <p:sp>
        <p:nvSpPr>
          <p:cNvPr id="19" name="TextBox 18">
            <a:extLst>
              <a:ext uri="{FF2B5EF4-FFF2-40B4-BE49-F238E27FC236}">
                <a16:creationId xmlns:a16="http://schemas.microsoft.com/office/drawing/2014/main" id="{739DD7F8-45FE-6A4D-B5B2-622B225AC510}"/>
              </a:ext>
            </a:extLst>
          </p:cNvPr>
          <p:cNvSpPr txBox="1"/>
          <p:nvPr/>
        </p:nvSpPr>
        <p:spPr>
          <a:xfrm>
            <a:off x="6104533" y="7673298"/>
            <a:ext cx="4096742" cy="2677656"/>
          </a:xfrm>
          <a:prstGeom prst="rect">
            <a:avLst/>
          </a:prstGeom>
          <a:solidFill>
            <a:schemeClr val="accent2">
              <a:lumMod val="20000"/>
              <a:lumOff val="80000"/>
            </a:schemeClr>
          </a:solidFill>
        </p:spPr>
        <p:txBody>
          <a:bodyPr wrap="square" rtlCol="0">
            <a:spAutoFit/>
          </a:bodyPr>
          <a:lstStyle/>
          <a:p>
            <a:r>
              <a:rPr lang="en-US" sz="1800" dirty="0">
                <a:latin typeface="ABeeZee" panose="020B0604020202020204" charset="0"/>
              </a:rPr>
              <a:t>Nykaa offers a wide range of products catering to various customer needs, including beauty, wellness, fashion, men’s grooming, and innerwear. Nykaa has partnered with numerous global brands to offer their products in India, ensuring a diverse and comprehensive product lineup.</a:t>
            </a:r>
          </a:p>
        </p:txBody>
      </p:sp>
      <p:sp>
        <p:nvSpPr>
          <p:cNvPr id="20" name="TextBox 19">
            <a:extLst>
              <a:ext uri="{FF2B5EF4-FFF2-40B4-BE49-F238E27FC236}">
                <a16:creationId xmlns:a16="http://schemas.microsoft.com/office/drawing/2014/main" id="{80743AEF-C389-10C4-7F03-E2F2B2C76109}"/>
              </a:ext>
            </a:extLst>
          </p:cNvPr>
          <p:cNvSpPr txBox="1"/>
          <p:nvPr/>
        </p:nvSpPr>
        <p:spPr>
          <a:xfrm>
            <a:off x="11540720" y="7728327"/>
            <a:ext cx="4096742" cy="1477328"/>
          </a:xfrm>
          <a:prstGeom prst="rect">
            <a:avLst/>
          </a:prstGeom>
          <a:solidFill>
            <a:schemeClr val="accent2">
              <a:lumMod val="40000"/>
              <a:lumOff val="60000"/>
            </a:schemeClr>
          </a:solidFill>
        </p:spPr>
        <p:txBody>
          <a:bodyPr wrap="square" rtlCol="0">
            <a:spAutoFit/>
          </a:bodyPr>
          <a:lstStyle/>
          <a:p>
            <a:r>
              <a:rPr lang="en-US" sz="1800" dirty="0">
                <a:latin typeface="ABeeZee" panose="020B0604020202020204" charset="0"/>
              </a:rPr>
              <a:t>Nykaa collaborates with celebrities, influencers, and brands to launch exclusive collections and limited-edition products, driving interest and sales.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7"/>
                                        </p:tgtEl>
                                        <p:attrNameLst>
                                          <p:attrName>style.visibility</p:attrName>
                                        </p:attrNameLst>
                                      </p:cBhvr>
                                      <p:to>
                                        <p:strVal val="visible"/>
                                      </p:to>
                                    </p:set>
                                    <p:animEffect transition="in" filter="fade">
                                      <p:cBhvr>
                                        <p:cTn id="7" dur="500"/>
                                        <p:tgtEl>
                                          <p:spTgt spid="3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16"/>
          <p:cNvPicPr preferRelativeResize="0"/>
          <p:nvPr/>
        </p:nvPicPr>
        <p:blipFill>
          <a:blip r:embed="rId3"/>
          <a:stretch>
            <a:fillRect/>
          </a:stretch>
        </p:blipFill>
        <p:spPr>
          <a:xfrm>
            <a:off x="0" y="0"/>
            <a:ext cx="18288000" cy="10287000"/>
          </a:xfrm>
          <a:prstGeom prst="rect">
            <a:avLst/>
          </a:prstGeom>
          <a:solidFill>
            <a:schemeClr val="accent2">
              <a:lumMod val="50000"/>
            </a:schemeClr>
          </a:solidFill>
        </p:spPr>
      </p:pic>
      <p:sp>
        <p:nvSpPr>
          <p:cNvPr id="135" name="Google Shape;135;p16"/>
          <p:cNvSpPr txBox="1"/>
          <p:nvPr/>
        </p:nvSpPr>
        <p:spPr>
          <a:xfrm>
            <a:off x="429219" y="-128588"/>
            <a:ext cx="8371822" cy="147732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dirty="0">
                <a:latin typeface="League Spartan ExtraBold"/>
                <a:ea typeface="League Spartan ExtraBold"/>
                <a:cs typeface="League Spartan ExtraBold"/>
                <a:sym typeface="League Spartan ExtraBold"/>
              </a:rPr>
              <a:t>Brand Perception</a:t>
            </a:r>
            <a:endParaRPr sz="8000" dirty="0">
              <a:latin typeface="League Spartan ExtraBold"/>
              <a:ea typeface="League Spartan ExtraBold"/>
              <a:cs typeface="League Spartan ExtraBold"/>
              <a:sym typeface="League Spartan ExtraBold"/>
            </a:endParaRPr>
          </a:p>
        </p:txBody>
      </p:sp>
      <p:sp>
        <p:nvSpPr>
          <p:cNvPr id="137" name="Google Shape;137;p16"/>
          <p:cNvSpPr txBox="1"/>
          <p:nvPr/>
        </p:nvSpPr>
        <p:spPr>
          <a:xfrm>
            <a:off x="843616" y="0"/>
            <a:ext cx="2956800" cy="25853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dirty="0">
              <a:latin typeface="League Spartan ExtraBold"/>
              <a:ea typeface="League Spartan ExtraBold"/>
              <a:cs typeface="League Spartan ExtraBold"/>
              <a:sym typeface="League Spartan ExtraBold"/>
            </a:endParaRPr>
          </a:p>
        </p:txBody>
      </p:sp>
      <p:sp>
        <p:nvSpPr>
          <p:cNvPr id="6" name="Rectangle: Diagonal Corners Snipped 5">
            <a:extLst>
              <a:ext uri="{FF2B5EF4-FFF2-40B4-BE49-F238E27FC236}">
                <a16:creationId xmlns:a16="http://schemas.microsoft.com/office/drawing/2014/main" id="{B7EABA04-867E-88FD-CDB7-7F4AEF8474B1}"/>
              </a:ext>
            </a:extLst>
          </p:cNvPr>
          <p:cNvSpPr/>
          <p:nvPr/>
        </p:nvSpPr>
        <p:spPr>
          <a:xfrm>
            <a:off x="429219" y="1478458"/>
            <a:ext cx="7200900" cy="3800475"/>
          </a:xfrm>
          <a:prstGeom prst="snip2DiagRect">
            <a:avLst/>
          </a:prstGeom>
          <a:solidFill>
            <a:schemeClr val="accent2">
              <a:lumMod val="20000"/>
              <a:lumOff val="80000"/>
            </a:schemeClr>
          </a:solidFill>
          <a:ln>
            <a:solidFill>
              <a:schemeClr val="accent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kern="100" dirty="0">
                <a:effectLst/>
                <a:latin typeface="ABeeZee" panose="020B0604020202020204" charset="0"/>
                <a:ea typeface="Aptos" panose="020B0004020202020204" pitchFamily="34" charset="0"/>
                <a:cs typeface="Times New Roman" panose="02020603050405020304" pitchFamily="18" charset="0"/>
              </a:rPr>
              <a:t>Nykaa has successfully created a strong, positive brand perception as a </a:t>
            </a:r>
            <a:r>
              <a:rPr lang="en-US" sz="2000" b="1" kern="100" dirty="0">
                <a:effectLst/>
                <a:latin typeface="ABeeZee" panose="020B0604020202020204" charset="0"/>
                <a:ea typeface="Aptos" panose="020B0004020202020204" pitchFamily="34" charset="0"/>
                <a:cs typeface="Times New Roman" panose="02020603050405020304" pitchFamily="18" charset="0"/>
              </a:rPr>
              <a:t>trusted, premium, and accessible beauty and fashion brand</a:t>
            </a:r>
            <a:r>
              <a:rPr lang="en-US" sz="2000" kern="100" dirty="0">
                <a:effectLst/>
                <a:latin typeface="ABeeZee" panose="020B0604020202020204" charset="0"/>
                <a:ea typeface="Aptos" panose="020B0004020202020204" pitchFamily="34" charset="0"/>
                <a:cs typeface="Times New Roman" panose="02020603050405020304" pitchFamily="18" charset="0"/>
              </a:rPr>
              <a:t> in India. Its strategic use of influencer marketing, seamless digital experience, focus on authenticity, and commitment to diversity have contributed to its appeal. However, maintaining its premium image while staying competitive on price and product availability will continue to be a challenge as it grows and diversifies.</a:t>
            </a:r>
          </a:p>
          <a:p>
            <a:pPr algn="ctr"/>
            <a:endParaRPr lang="en-US" dirty="0"/>
          </a:p>
        </p:txBody>
      </p:sp>
      <p:sp>
        <p:nvSpPr>
          <p:cNvPr id="12" name="Arrow: Chevron 11">
            <a:extLst>
              <a:ext uri="{FF2B5EF4-FFF2-40B4-BE49-F238E27FC236}">
                <a16:creationId xmlns:a16="http://schemas.microsoft.com/office/drawing/2014/main" id="{7C7862C8-8B98-8591-5DD9-6070CE63CE37}"/>
              </a:ext>
            </a:extLst>
          </p:cNvPr>
          <p:cNvSpPr/>
          <p:nvPr/>
        </p:nvSpPr>
        <p:spPr>
          <a:xfrm>
            <a:off x="429219" y="5822156"/>
            <a:ext cx="4200525" cy="1028700"/>
          </a:xfrm>
          <a:prstGeom prst="chevron">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2">
                    <a:lumMod val="40000"/>
                    <a:lumOff val="60000"/>
                  </a:schemeClr>
                </a:solidFill>
                <a:latin typeface="ABeeZee" panose="020B0604020202020204" charset="0"/>
              </a:rPr>
              <a:t>Premium yet Accessible</a:t>
            </a:r>
          </a:p>
        </p:txBody>
      </p:sp>
      <p:sp>
        <p:nvSpPr>
          <p:cNvPr id="13" name="Arrow: Chevron 12">
            <a:extLst>
              <a:ext uri="{FF2B5EF4-FFF2-40B4-BE49-F238E27FC236}">
                <a16:creationId xmlns:a16="http://schemas.microsoft.com/office/drawing/2014/main" id="{25D063B0-9182-6182-8CCA-8EB3D6162833}"/>
              </a:ext>
            </a:extLst>
          </p:cNvPr>
          <p:cNvSpPr/>
          <p:nvPr/>
        </p:nvSpPr>
        <p:spPr>
          <a:xfrm>
            <a:off x="429219" y="7025878"/>
            <a:ext cx="4200525" cy="1028700"/>
          </a:xfrm>
          <a:prstGeom prst="chevron">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2">
                    <a:lumMod val="40000"/>
                    <a:lumOff val="60000"/>
                  </a:schemeClr>
                </a:solidFill>
                <a:latin typeface="ABeeZee" panose="020B0604020202020204" charset="0"/>
              </a:rPr>
              <a:t>Trust and Authenticity</a:t>
            </a:r>
          </a:p>
        </p:txBody>
      </p:sp>
      <p:sp>
        <p:nvSpPr>
          <p:cNvPr id="14" name="Arrow: Chevron 13">
            <a:extLst>
              <a:ext uri="{FF2B5EF4-FFF2-40B4-BE49-F238E27FC236}">
                <a16:creationId xmlns:a16="http://schemas.microsoft.com/office/drawing/2014/main" id="{47691403-DB61-DAEA-EF2F-C08BBFB160E1}"/>
              </a:ext>
            </a:extLst>
          </p:cNvPr>
          <p:cNvSpPr/>
          <p:nvPr/>
        </p:nvSpPr>
        <p:spPr>
          <a:xfrm>
            <a:off x="429219" y="8297316"/>
            <a:ext cx="4200525" cy="1028700"/>
          </a:xfrm>
          <a:prstGeom prst="chevron">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2">
                    <a:lumMod val="40000"/>
                    <a:lumOff val="60000"/>
                  </a:schemeClr>
                </a:solidFill>
                <a:latin typeface="ABeeZee" panose="020B0604020202020204" charset="0"/>
              </a:rPr>
              <a:t>Inclusive and Diverse Marketing</a:t>
            </a:r>
          </a:p>
        </p:txBody>
      </p:sp>
      <p:sp>
        <p:nvSpPr>
          <p:cNvPr id="15" name="Arrow: Chevron 14">
            <a:extLst>
              <a:ext uri="{FF2B5EF4-FFF2-40B4-BE49-F238E27FC236}">
                <a16:creationId xmlns:a16="http://schemas.microsoft.com/office/drawing/2014/main" id="{D62CB611-A6AF-3045-7844-88ECBFC908AC}"/>
              </a:ext>
            </a:extLst>
          </p:cNvPr>
          <p:cNvSpPr/>
          <p:nvPr/>
        </p:nvSpPr>
        <p:spPr>
          <a:xfrm>
            <a:off x="4210644" y="5822156"/>
            <a:ext cx="4200525" cy="1028700"/>
          </a:xfrm>
          <a:prstGeom prst="chevron">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2">
                    <a:lumMod val="40000"/>
                    <a:lumOff val="60000"/>
                  </a:schemeClr>
                </a:solidFill>
                <a:latin typeface="ABeeZee" panose="020B0604020202020204" charset="0"/>
              </a:rPr>
              <a:t>Strong Social Media and Influencer Presence</a:t>
            </a:r>
          </a:p>
        </p:txBody>
      </p:sp>
      <p:sp>
        <p:nvSpPr>
          <p:cNvPr id="16" name="Arrow: Chevron 15">
            <a:extLst>
              <a:ext uri="{FF2B5EF4-FFF2-40B4-BE49-F238E27FC236}">
                <a16:creationId xmlns:a16="http://schemas.microsoft.com/office/drawing/2014/main" id="{8BC405F0-D3BD-E4BF-AFA4-2A3A863AF498}"/>
              </a:ext>
            </a:extLst>
          </p:cNvPr>
          <p:cNvSpPr/>
          <p:nvPr/>
        </p:nvSpPr>
        <p:spPr>
          <a:xfrm>
            <a:off x="4210643" y="7027439"/>
            <a:ext cx="4200525" cy="1028700"/>
          </a:xfrm>
          <a:prstGeom prst="chevron">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2">
                    <a:lumMod val="40000"/>
                    <a:lumOff val="60000"/>
                  </a:schemeClr>
                </a:solidFill>
                <a:latin typeface="ABeeZee" panose="020B0604020202020204" charset="0"/>
              </a:rPr>
              <a:t>Customer-Centric Service</a:t>
            </a:r>
          </a:p>
        </p:txBody>
      </p:sp>
      <p:sp>
        <p:nvSpPr>
          <p:cNvPr id="17" name="Arrow: Chevron 16">
            <a:extLst>
              <a:ext uri="{FF2B5EF4-FFF2-40B4-BE49-F238E27FC236}">
                <a16:creationId xmlns:a16="http://schemas.microsoft.com/office/drawing/2014/main" id="{4B56FD50-FC4C-43A6-1B0E-E0DD5C0F67DC}"/>
              </a:ext>
            </a:extLst>
          </p:cNvPr>
          <p:cNvSpPr/>
          <p:nvPr/>
        </p:nvSpPr>
        <p:spPr>
          <a:xfrm>
            <a:off x="4210643" y="8297316"/>
            <a:ext cx="4200525" cy="1028700"/>
          </a:xfrm>
          <a:prstGeom prst="chevron">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2">
                    <a:lumMod val="40000"/>
                    <a:lumOff val="60000"/>
                  </a:schemeClr>
                </a:solidFill>
                <a:latin typeface="ABeeZee" panose="020B0604020202020204" charset="0"/>
              </a:rPr>
              <a:t>Sustainability</a:t>
            </a:r>
            <a:r>
              <a:rPr lang="en-US" dirty="0">
                <a:solidFill>
                  <a:schemeClr val="accent2">
                    <a:lumMod val="40000"/>
                    <a:lumOff val="60000"/>
                  </a:schemeClr>
                </a:solidFill>
              </a:rPr>
              <a:t> </a:t>
            </a:r>
            <a:r>
              <a:rPr lang="en-US" sz="1800" dirty="0">
                <a:solidFill>
                  <a:schemeClr val="accent2">
                    <a:lumMod val="40000"/>
                    <a:lumOff val="60000"/>
                  </a:schemeClr>
                </a:solidFill>
                <a:latin typeface="ABeeZee" panose="020B0604020202020204" charset="0"/>
              </a:rPr>
              <a:t>Efforts</a:t>
            </a:r>
          </a:p>
        </p:txBody>
      </p:sp>
      <p:sp>
        <p:nvSpPr>
          <p:cNvPr id="22" name="Arrow: Left 21">
            <a:extLst>
              <a:ext uri="{FF2B5EF4-FFF2-40B4-BE49-F238E27FC236}">
                <a16:creationId xmlns:a16="http://schemas.microsoft.com/office/drawing/2014/main" id="{AA800E2E-483C-E0A5-7A72-3F4EAA7C73F4}"/>
              </a:ext>
            </a:extLst>
          </p:cNvPr>
          <p:cNvSpPr/>
          <p:nvPr/>
        </p:nvSpPr>
        <p:spPr>
          <a:xfrm>
            <a:off x="12956679" y="6711553"/>
            <a:ext cx="4559798" cy="1343025"/>
          </a:xfrm>
          <a:prstGeom prst="leftArrow">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ABeeZee" panose="020B0604020202020204" charset="0"/>
              </a:rPr>
              <a:t>Key Aspects of Nykaa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fade">
                                      <p:cBhvr>
                                        <p:cTn id="7"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20"/>
          <p:cNvPicPr preferRelativeResize="0"/>
          <p:nvPr/>
        </p:nvPicPr>
        <p:blipFill>
          <a:blip r:embed="rId3">
            <a:alphaModFix/>
            <a:extLst>
              <a:ext uri="{BEBA8EAE-BF5A-486C-A8C5-ECC9F3942E4B}">
                <a14:imgProps xmlns:a14="http://schemas.microsoft.com/office/drawing/2010/main">
                  <a14:imgLayer r:embed="rId4">
                    <a14:imgEffect>
                      <a14:sharpenSoften amount="-78000"/>
                    </a14:imgEffect>
                    <a14:imgEffect>
                      <a14:brightnessContrast bright="-11000" contrast="-35000"/>
                    </a14:imgEffect>
                  </a14:imgLayer>
                </a14:imgProps>
              </a:ext>
            </a:extLst>
          </a:blip>
          <a:stretch>
            <a:fillRect/>
          </a:stretch>
        </p:blipFill>
        <p:spPr>
          <a:xfrm>
            <a:off x="0" y="-64633"/>
            <a:ext cx="18288000" cy="10416266"/>
          </a:xfrm>
          <a:prstGeom prst="rect">
            <a:avLst/>
          </a:prstGeom>
          <a:noFill/>
          <a:ln>
            <a:noFill/>
          </a:ln>
          <a:effectLst>
            <a:glow>
              <a:schemeClr val="accent1">
                <a:alpha val="40000"/>
              </a:schemeClr>
            </a:glow>
            <a:outerShdw blurRad="50800" dist="50800" dir="5400000" algn="ctr" rotWithShape="0">
              <a:srgbClr val="000000"/>
            </a:outerShdw>
            <a:reflection blurRad="215900" endPos="0" dist="38100" dir="5400000" sy="-100000" algn="bl" rotWithShape="0"/>
            <a:softEdge rad="88900"/>
          </a:effectLst>
        </p:spPr>
      </p:pic>
      <p:sp>
        <p:nvSpPr>
          <p:cNvPr id="2" name="Google Shape;135;p16">
            <a:extLst>
              <a:ext uri="{FF2B5EF4-FFF2-40B4-BE49-F238E27FC236}">
                <a16:creationId xmlns:a16="http://schemas.microsoft.com/office/drawing/2014/main" id="{3BA1AF84-D98C-852C-2645-49DDBDE3BC92}"/>
              </a:ext>
            </a:extLst>
          </p:cNvPr>
          <p:cNvSpPr txBox="1"/>
          <p:nvPr/>
        </p:nvSpPr>
        <p:spPr>
          <a:xfrm>
            <a:off x="700742" y="-44814"/>
            <a:ext cx="13172421" cy="147732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dirty="0">
                <a:latin typeface="League Spartan ExtraBold"/>
                <a:ea typeface="League Spartan ExtraBold"/>
                <a:cs typeface="League Spartan ExtraBold"/>
                <a:sym typeface="League Spartan ExtraBold"/>
              </a:rPr>
              <a:t>Technology Integration</a:t>
            </a:r>
            <a:endParaRPr sz="8000" dirty="0">
              <a:latin typeface="League Spartan ExtraBold"/>
              <a:ea typeface="League Spartan ExtraBold"/>
              <a:cs typeface="League Spartan ExtraBold"/>
              <a:sym typeface="League Spartan ExtraBold"/>
            </a:endParaRPr>
          </a:p>
        </p:txBody>
      </p:sp>
      <p:pic>
        <p:nvPicPr>
          <p:cNvPr id="5" name="Graphic 4" descr="Cloud Computing">
            <a:extLst>
              <a:ext uri="{FF2B5EF4-FFF2-40B4-BE49-F238E27FC236}">
                <a16:creationId xmlns:a16="http://schemas.microsoft.com/office/drawing/2014/main" id="{01F00DBB-636B-E10E-DCF6-3A4A82146F3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09197" y="124591"/>
            <a:ext cx="1128714" cy="1128714"/>
          </a:xfrm>
          <a:prstGeom prst="rect">
            <a:avLst/>
          </a:prstGeom>
        </p:spPr>
      </p:pic>
      <p:sp>
        <p:nvSpPr>
          <p:cNvPr id="6" name="TextBox 5">
            <a:extLst>
              <a:ext uri="{FF2B5EF4-FFF2-40B4-BE49-F238E27FC236}">
                <a16:creationId xmlns:a16="http://schemas.microsoft.com/office/drawing/2014/main" id="{33111636-4D21-0604-D75C-06F026DCFE1B}"/>
              </a:ext>
            </a:extLst>
          </p:cNvPr>
          <p:cNvSpPr txBox="1"/>
          <p:nvPr/>
        </p:nvSpPr>
        <p:spPr>
          <a:xfrm>
            <a:off x="1087820" y="1263597"/>
            <a:ext cx="16292923" cy="9941183"/>
          </a:xfrm>
          <a:prstGeom prst="rect">
            <a:avLst/>
          </a:prstGeom>
          <a:solidFill>
            <a:schemeClr val="accent2">
              <a:lumMod val="20000"/>
              <a:lumOff val="80000"/>
            </a:schemeClr>
          </a:solidFill>
        </p:spPr>
        <p:txBody>
          <a:bodyPr wrap="square" rtlCol="0">
            <a:spAutoFit/>
          </a:bodyPr>
          <a:lstStyle/>
          <a:p>
            <a:pPr marL="571500" indent="-571500">
              <a:buFont typeface="Wingdings" panose="05000000000000000000" pitchFamily="2" charset="2"/>
              <a:buChar char="q"/>
            </a:pPr>
            <a:r>
              <a:rPr lang="en-US" sz="3600" b="1" dirty="0">
                <a:highlight>
                  <a:srgbClr val="800000"/>
                </a:highlight>
                <a:latin typeface="ABeeZee" panose="020B0604020202020204" charset="0"/>
              </a:rPr>
              <a:t>Amazon Web Services</a:t>
            </a:r>
          </a:p>
          <a:p>
            <a:pPr lvl="1"/>
            <a:r>
              <a:rPr lang="en-US" sz="2000" dirty="0">
                <a:latin typeface="ABeeZee" panose="020B0604020202020204" charset="0"/>
              </a:rPr>
              <a:t>	Nykaa utilizes </a:t>
            </a:r>
            <a:r>
              <a:rPr lang="en-US" sz="2000" b="1" dirty="0">
                <a:latin typeface="ABeeZee" panose="020B0604020202020204" charset="0"/>
              </a:rPr>
              <a:t>AWS</a:t>
            </a:r>
            <a:r>
              <a:rPr lang="en-US" sz="2000" dirty="0">
                <a:latin typeface="ABeeZee" panose="020B0604020202020204" charset="0"/>
              </a:rPr>
              <a:t> for cloud infrastructure, hosting its platform and ensuring reliable, scalable, and secure data management</a:t>
            </a:r>
          </a:p>
          <a:p>
            <a:pPr lvl="1"/>
            <a:endParaRPr lang="en-US" sz="2000" dirty="0">
              <a:latin typeface="ABeeZee" panose="020B0604020202020204" charset="0"/>
            </a:endParaRPr>
          </a:p>
          <a:p>
            <a:pPr marL="342900" indent="-342900">
              <a:buFont typeface="Wingdings" panose="05000000000000000000" pitchFamily="2" charset="2"/>
              <a:buChar char="q"/>
            </a:pPr>
            <a:endParaRPr lang="en-US" sz="2000" b="1" dirty="0">
              <a:latin typeface="ABeeZee" panose="020B0604020202020204" charset="0"/>
            </a:endParaRPr>
          </a:p>
          <a:p>
            <a:pPr marL="571500" indent="-571500">
              <a:buFont typeface="Wingdings" panose="05000000000000000000" pitchFamily="2" charset="2"/>
              <a:buChar char="q"/>
            </a:pPr>
            <a:r>
              <a:rPr lang="en-US" sz="3600" b="1" dirty="0">
                <a:highlight>
                  <a:srgbClr val="800000"/>
                </a:highlight>
                <a:latin typeface="ABeeZee" panose="020B0604020202020204" charset="0"/>
              </a:rPr>
              <a:t>AI &amp; Machine Learning</a:t>
            </a:r>
          </a:p>
          <a:p>
            <a:r>
              <a:rPr lang="en-US" sz="2000" dirty="0">
                <a:latin typeface="ABeeZee" panose="020B0604020202020204" charset="0"/>
              </a:rPr>
              <a:t>	Nykaa offers a </a:t>
            </a:r>
            <a:r>
              <a:rPr lang="en-US" sz="2000" b="1" dirty="0">
                <a:latin typeface="ABeeZee" panose="020B0604020202020204" charset="0"/>
              </a:rPr>
              <a:t>visual search feature</a:t>
            </a:r>
            <a:r>
              <a:rPr lang="en-US" sz="2000" dirty="0">
                <a:latin typeface="ABeeZee" panose="020B0604020202020204" charset="0"/>
              </a:rPr>
              <a:t> powered by AI, allowing users to search for products using images</a:t>
            </a:r>
          </a:p>
          <a:p>
            <a:endParaRPr lang="en-US" sz="2000" dirty="0">
              <a:latin typeface="ABeeZee" panose="020B0604020202020204" charset="0"/>
            </a:endParaRPr>
          </a:p>
          <a:p>
            <a:endParaRPr lang="en-US" sz="2000" dirty="0">
              <a:latin typeface="ABeeZee" panose="020B0604020202020204" charset="0"/>
            </a:endParaRPr>
          </a:p>
          <a:p>
            <a:pPr marL="571500" indent="-571500">
              <a:buFont typeface="Wingdings" panose="05000000000000000000" pitchFamily="2" charset="2"/>
              <a:buChar char="q"/>
            </a:pPr>
            <a:r>
              <a:rPr lang="en-US" sz="3600" b="1" dirty="0">
                <a:highlight>
                  <a:srgbClr val="800000"/>
                </a:highlight>
                <a:latin typeface="ABeeZee" panose="020B0604020202020204" charset="0"/>
              </a:rPr>
              <a:t>Data Analytics</a:t>
            </a:r>
          </a:p>
          <a:p>
            <a:r>
              <a:rPr lang="en-US" sz="3600" b="1" dirty="0">
                <a:latin typeface="ABeeZee" panose="020B0604020202020204" charset="0"/>
              </a:rPr>
              <a:t>	</a:t>
            </a:r>
            <a:r>
              <a:rPr lang="en-US" sz="2000" dirty="0">
                <a:latin typeface="ABeeZee" panose="020B0604020202020204" charset="0"/>
              </a:rPr>
              <a:t>Nykaa utilizes </a:t>
            </a:r>
            <a:r>
              <a:rPr lang="en-US" sz="2000" b="1" dirty="0">
                <a:latin typeface="ABeeZee" panose="020B0604020202020204" charset="0"/>
              </a:rPr>
              <a:t>Big Data</a:t>
            </a:r>
            <a:r>
              <a:rPr lang="en-US" sz="2000" dirty="0">
                <a:latin typeface="ABeeZee" panose="020B0604020202020204" charset="0"/>
              </a:rPr>
              <a:t> tools like </a:t>
            </a:r>
            <a:r>
              <a:rPr lang="en-US" sz="2000" b="1" dirty="0">
                <a:latin typeface="ABeeZee" panose="020B0604020202020204" charset="0"/>
              </a:rPr>
              <a:t>Hadoop</a:t>
            </a:r>
            <a:r>
              <a:rPr lang="en-US" sz="2000" dirty="0">
                <a:latin typeface="ABeeZee" panose="020B0604020202020204" charset="0"/>
              </a:rPr>
              <a:t> and </a:t>
            </a:r>
            <a:r>
              <a:rPr lang="en-US" sz="2000" b="1" dirty="0">
                <a:latin typeface="ABeeZee" panose="020B0604020202020204" charset="0"/>
              </a:rPr>
              <a:t>Spark</a:t>
            </a:r>
            <a:r>
              <a:rPr lang="en-US" sz="2000" dirty="0">
                <a:latin typeface="ABeeZee" panose="020B0604020202020204" charset="0"/>
              </a:rPr>
              <a:t> to handle large volumes of customer data. This helps in analyzing customer behavior, inventory management, and marketing insights</a:t>
            </a:r>
          </a:p>
          <a:p>
            <a:endParaRPr lang="en-US" sz="2000" dirty="0">
              <a:latin typeface="ABeeZee" panose="020B0604020202020204" charset="0"/>
            </a:endParaRPr>
          </a:p>
          <a:p>
            <a:endParaRPr lang="en-US" sz="2000" b="1" dirty="0">
              <a:latin typeface="ABeeZee" panose="020B0604020202020204" charset="0"/>
            </a:endParaRPr>
          </a:p>
          <a:p>
            <a:pPr marL="342900" lvl="1" indent="-342900">
              <a:buFont typeface="Wingdings" panose="05000000000000000000" pitchFamily="2" charset="2"/>
              <a:buChar char="q"/>
            </a:pPr>
            <a:r>
              <a:rPr lang="en-US" sz="3600" b="1" dirty="0">
                <a:latin typeface="ABeeZee" panose="020B0604020202020204" charset="0"/>
              </a:rPr>
              <a:t> </a:t>
            </a:r>
            <a:r>
              <a:rPr lang="en-US" sz="3600" b="1" dirty="0">
                <a:highlight>
                  <a:srgbClr val="800000"/>
                </a:highlight>
                <a:latin typeface="ABeeZee" panose="020B0604020202020204" charset="0"/>
              </a:rPr>
              <a:t>Augmented Reality (AR)</a:t>
            </a:r>
          </a:p>
          <a:p>
            <a:r>
              <a:rPr lang="en-US" sz="3600" b="1" dirty="0">
                <a:latin typeface="ABeeZee" panose="020B0604020202020204" charset="0"/>
              </a:rPr>
              <a:t>	</a:t>
            </a:r>
            <a:r>
              <a:rPr lang="en-US" sz="2000" dirty="0">
                <a:latin typeface="ABeeZee" panose="020B0604020202020204" charset="0"/>
              </a:rPr>
              <a:t>Nykaa has started using </a:t>
            </a:r>
            <a:r>
              <a:rPr lang="en-US" sz="2000" b="1" dirty="0">
                <a:latin typeface="ABeeZee" panose="020B0604020202020204" charset="0"/>
              </a:rPr>
              <a:t>Augmented Reality (AR)</a:t>
            </a:r>
            <a:r>
              <a:rPr lang="en-US" sz="2000" dirty="0">
                <a:latin typeface="ABeeZee" panose="020B0604020202020204" charset="0"/>
              </a:rPr>
              <a:t> technology for features like </a:t>
            </a:r>
            <a:r>
              <a:rPr lang="en-US" sz="2000" b="1" dirty="0">
                <a:latin typeface="ABeeZee" panose="020B0604020202020204" charset="0"/>
              </a:rPr>
              <a:t>virtual try-ons</a:t>
            </a:r>
            <a:r>
              <a:rPr lang="en-US" sz="2000" dirty="0">
                <a:latin typeface="ABeeZee" panose="020B0604020202020204" charset="0"/>
              </a:rPr>
              <a:t> for makeup products, allowing users to see how products might look on their faces before making a purchase</a:t>
            </a:r>
          </a:p>
          <a:p>
            <a:endParaRPr lang="en-US" sz="2000" dirty="0">
              <a:latin typeface="ABeeZee" panose="020B0604020202020204" charset="0"/>
            </a:endParaRPr>
          </a:p>
          <a:p>
            <a:endParaRPr lang="en-US" sz="2000" b="1" dirty="0">
              <a:latin typeface="ABeeZee" panose="020B0604020202020204" charset="0"/>
            </a:endParaRPr>
          </a:p>
          <a:p>
            <a:pPr marL="457200" indent="-457200">
              <a:buFont typeface="Wingdings" panose="05000000000000000000" pitchFamily="2" charset="2"/>
              <a:buChar char="q"/>
            </a:pPr>
            <a:r>
              <a:rPr lang="en-US" sz="3600" b="1" dirty="0">
                <a:latin typeface="ABeeZee" panose="020B0604020202020204" charset="0"/>
              </a:rPr>
              <a:t> </a:t>
            </a:r>
            <a:r>
              <a:rPr lang="en-US" sz="3600" b="1" dirty="0">
                <a:highlight>
                  <a:srgbClr val="800000"/>
                </a:highlight>
                <a:latin typeface="ABeeZee" panose="020B0604020202020204" charset="0"/>
              </a:rPr>
              <a:t>Artificial Intelligence (AI) for Fraud Detection</a:t>
            </a:r>
          </a:p>
          <a:p>
            <a:pPr lvl="1"/>
            <a:r>
              <a:rPr lang="en-US" sz="2000" b="1" dirty="0">
                <a:latin typeface="ABeeZee" panose="020B0604020202020204" charset="0"/>
              </a:rPr>
              <a:t>	</a:t>
            </a:r>
            <a:r>
              <a:rPr lang="en-US" sz="2000" dirty="0">
                <a:latin typeface="ABeeZee" panose="020B0604020202020204" charset="0"/>
              </a:rPr>
              <a:t>AI-driven systems are used for detecting and preventing fraudulent activities related to online transactions and user accounts</a:t>
            </a:r>
            <a:endParaRPr lang="en-US" sz="2000" b="1" dirty="0">
              <a:highlight>
                <a:srgbClr val="800000"/>
              </a:highlight>
              <a:latin typeface="ABeeZee" panose="020B0604020202020204" charset="0"/>
            </a:endParaRPr>
          </a:p>
          <a:p>
            <a:r>
              <a:rPr lang="en-US" sz="3600" b="1" dirty="0">
                <a:latin typeface="ABeeZee" panose="020B0604020202020204" charset="0"/>
              </a:rPr>
              <a:t>	</a:t>
            </a:r>
          </a:p>
          <a:p>
            <a:r>
              <a:rPr lang="en-US" sz="2000" b="1" dirty="0">
                <a:latin typeface="ABeeZee" panose="020B0604020202020204" charset="0"/>
              </a:rPr>
              <a:t>	</a:t>
            </a:r>
          </a:p>
          <a:p>
            <a:endParaRPr lang="en-US" sz="3200" b="1" dirty="0">
              <a:latin typeface="ABeeZee" panose="020B06040202020202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 name="Google Shape;383;p32">
            <a:extLst>
              <a:ext uri="{FF2B5EF4-FFF2-40B4-BE49-F238E27FC236}">
                <a16:creationId xmlns:a16="http://schemas.microsoft.com/office/drawing/2014/main" id="{5CEA9D71-3DCA-BBAD-73D5-4B1EB1CE9335}"/>
              </a:ext>
            </a:extLst>
          </p:cNvPr>
          <p:cNvPicPr preferRelativeResize="0"/>
          <p:nvPr/>
        </p:nvPicPr>
        <p:blipFill rotWithShape="1">
          <a:blip r:embed="rId3">
            <a:alphaModFix/>
          </a:blip>
          <a:srcRect l="16209" r="16209"/>
          <a:stretch/>
        </p:blipFill>
        <p:spPr>
          <a:xfrm>
            <a:off x="3286125" y="0"/>
            <a:ext cx="11558588" cy="10329305"/>
          </a:xfrm>
          <a:prstGeom prst="rect">
            <a:avLst/>
          </a:prstGeom>
          <a:noFill/>
          <a:ln>
            <a:noFill/>
          </a:ln>
        </p:spPr>
      </p:pic>
      <p:sp>
        <p:nvSpPr>
          <p:cNvPr id="5" name="Flowchart: Connector 4">
            <a:extLst>
              <a:ext uri="{FF2B5EF4-FFF2-40B4-BE49-F238E27FC236}">
                <a16:creationId xmlns:a16="http://schemas.microsoft.com/office/drawing/2014/main" id="{8046F61D-5E9E-27DB-9327-7A8CFE8A3428}"/>
              </a:ext>
            </a:extLst>
          </p:cNvPr>
          <p:cNvSpPr/>
          <p:nvPr/>
        </p:nvSpPr>
        <p:spPr>
          <a:xfrm>
            <a:off x="7004977" y="223837"/>
            <a:ext cx="4030088" cy="3248026"/>
          </a:xfrm>
          <a:prstGeom prst="flowChartConnector">
            <a:avLst/>
          </a:prstGeom>
          <a:solidFill>
            <a:srgbClr val="C7A7AA"/>
          </a:solidFill>
          <a:effectLst>
            <a:glow>
              <a:schemeClr val="accent1">
                <a:alpha val="26000"/>
              </a:schemeClr>
            </a:glow>
            <a:outerShdw blurRad="1270000" dir="6180000" algn="ctr" rotWithShape="0">
              <a:srgbClr val="000000"/>
            </a:outerShdw>
            <a:reflection stA="0" endPos="65000" dist="50800" dir="5400000" sy="-100000" algn="bl" rotWithShape="0"/>
            <a:softEdge rad="6731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lumMod val="95000"/>
                    <a:lumOff val="5000"/>
                  </a:schemeClr>
                </a:solidFill>
                <a:latin typeface="League Spartan ExtraBold" panose="020B0604020202020204" charset="0"/>
              </a:rPr>
              <a:t>SWOT Analysis</a:t>
            </a:r>
          </a:p>
        </p:txBody>
      </p:sp>
      <p:sp>
        <p:nvSpPr>
          <p:cNvPr id="6" name="Rectangle: Rounded Corners 5">
            <a:extLst>
              <a:ext uri="{FF2B5EF4-FFF2-40B4-BE49-F238E27FC236}">
                <a16:creationId xmlns:a16="http://schemas.microsoft.com/office/drawing/2014/main" id="{13A1E66F-F097-2351-9DD7-8CB82AE7A2B3}"/>
              </a:ext>
            </a:extLst>
          </p:cNvPr>
          <p:cNvSpPr/>
          <p:nvPr/>
        </p:nvSpPr>
        <p:spPr>
          <a:xfrm>
            <a:off x="385763" y="471488"/>
            <a:ext cx="6700837" cy="4171950"/>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lumMod val="95000"/>
                  <a:lumOff val="5000"/>
                </a:schemeClr>
              </a:solidFill>
              <a:latin typeface="ABeeZee" panose="020B0604020202020204" charset="0"/>
            </a:endParaRPr>
          </a:p>
        </p:txBody>
      </p:sp>
      <p:sp>
        <p:nvSpPr>
          <p:cNvPr id="7" name="Rectangle: Rounded Corners 6">
            <a:extLst>
              <a:ext uri="{FF2B5EF4-FFF2-40B4-BE49-F238E27FC236}">
                <a16:creationId xmlns:a16="http://schemas.microsoft.com/office/drawing/2014/main" id="{A3436B97-4A86-211D-0DA1-199A2F74AFA8}"/>
              </a:ext>
            </a:extLst>
          </p:cNvPr>
          <p:cNvSpPr/>
          <p:nvPr/>
        </p:nvSpPr>
        <p:spPr>
          <a:xfrm>
            <a:off x="11189139" y="423863"/>
            <a:ext cx="6700837" cy="4171950"/>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038933CB-0BD4-94DE-B5BF-96BE42157C09}"/>
              </a:ext>
            </a:extLst>
          </p:cNvPr>
          <p:cNvSpPr/>
          <p:nvPr/>
        </p:nvSpPr>
        <p:spPr>
          <a:xfrm>
            <a:off x="11189138" y="5891213"/>
            <a:ext cx="6700837" cy="4171950"/>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D841D0C5-5D05-492C-2203-7C4569456ACD}"/>
              </a:ext>
            </a:extLst>
          </p:cNvPr>
          <p:cNvSpPr/>
          <p:nvPr/>
        </p:nvSpPr>
        <p:spPr>
          <a:xfrm>
            <a:off x="385762" y="5891213"/>
            <a:ext cx="6700837" cy="4171950"/>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8EE53B4-C2D6-BF4F-C327-5DDB0A727E2C}"/>
              </a:ext>
            </a:extLst>
          </p:cNvPr>
          <p:cNvSpPr txBox="1"/>
          <p:nvPr/>
        </p:nvSpPr>
        <p:spPr>
          <a:xfrm>
            <a:off x="831055" y="6154932"/>
            <a:ext cx="6033430" cy="4247317"/>
          </a:xfrm>
          <a:prstGeom prst="rect">
            <a:avLst/>
          </a:prstGeom>
          <a:noFill/>
        </p:spPr>
        <p:txBody>
          <a:bodyPr wrap="square" rtlCol="0">
            <a:spAutoFit/>
          </a:bodyPr>
          <a:lstStyle/>
          <a:p>
            <a:r>
              <a:rPr lang="en-US" sz="3200" b="1" dirty="0">
                <a:solidFill>
                  <a:schemeClr val="tx1">
                    <a:lumMod val="95000"/>
                    <a:lumOff val="5000"/>
                  </a:schemeClr>
                </a:solidFill>
                <a:latin typeface="ABeeZee" panose="020B0604020202020204" charset="0"/>
              </a:rPr>
              <a:t>Weakness</a:t>
            </a:r>
            <a:r>
              <a:rPr lang="en-US" sz="3200" dirty="0">
                <a:solidFill>
                  <a:schemeClr val="tx1">
                    <a:lumMod val="95000"/>
                    <a:lumOff val="5000"/>
                  </a:schemeClr>
                </a:solidFill>
                <a:latin typeface="ABeeZee" panose="020B0604020202020204" charset="0"/>
              </a:rPr>
              <a:t>:</a:t>
            </a:r>
          </a:p>
          <a:p>
            <a:endParaRPr lang="en-US" sz="3200" dirty="0">
              <a:solidFill>
                <a:schemeClr val="tx1">
                  <a:lumMod val="95000"/>
                  <a:lumOff val="5000"/>
                </a:schemeClr>
              </a:solidFill>
              <a:latin typeface="ABeeZee" panose="020B0604020202020204" charset="0"/>
            </a:endParaRPr>
          </a:p>
          <a:p>
            <a:pPr marL="342900" indent="-342900">
              <a:buFont typeface="Wingdings" panose="05000000000000000000" pitchFamily="2" charset="2"/>
              <a:buChar char="q"/>
            </a:pPr>
            <a:r>
              <a:rPr lang="en-US" sz="2000" b="1" dirty="0">
                <a:latin typeface="ABeeZee" panose="020B0604020202020204" charset="0"/>
              </a:rPr>
              <a:t>Customer Service Issues</a:t>
            </a:r>
            <a:r>
              <a:rPr lang="en-US" sz="2000" dirty="0">
                <a:latin typeface="ABeeZee" panose="020B0604020202020204" charset="0"/>
              </a:rPr>
              <a:t>: Some customers have reported issues with product delivery and customer service</a:t>
            </a:r>
          </a:p>
          <a:p>
            <a:pPr marL="342900" indent="-342900">
              <a:buFont typeface="Wingdings" panose="05000000000000000000" pitchFamily="2" charset="2"/>
              <a:buChar char="q"/>
            </a:pPr>
            <a:r>
              <a:rPr lang="en-US" sz="2000" b="1" dirty="0">
                <a:latin typeface="ABeeZee" panose="020B0604020202020204" charset="0"/>
              </a:rPr>
              <a:t>High Dependence on Beauty and Personal Care Segment</a:t>
            </a:r>
            <a:r>
              <a:rPr lang="en-US" sz="2000" dirty="0">
                <a:latin typeface="ABeeZee" panose="020B0604020202020204" charset="0"/>
              </a:rPr>
              <a:t>: Heavy reliance on this segment makes it vulnerable to market fluctuations</a:t>
            </a:r>
          </a:p>
          <a:p>
            <a:endParaRPr lang="en-US" sz="2000" dirty="0">
              <a:latin typeface="ABeeZee" panose="020B0604020202020204" charset="0"/>
            </a:endParaRPr>
          </a:p>
          <a:p>
            <a:endParaRPr lang="en-US" sz="3200" dirty="0">
              <a:solidFill>
                <a:schemeClr val="tx1">
                  <a:lumMod val="95000"/>
                  <a:lumOff val="5000"/>
                </a:schemeClr>
              </a:solidFill>
              <a:latin typeface="ABeeZee" panose="020B0604020202020204" charset="0"/>
            </a:endParaRPr>
          </a:p>
          <a:p>
            <a:endParaRPr lang="en-US" dirty="0"/>
          </a:p>
        </p:txBody>
      </p:sp>
      <p:sp>
        <p:nvSpPr>
          <p:cNvPr id="13" name="TextBox 12">
            <a:extLst>
              <a:ext uri="{FF2B5EF4-FFF2-40B4-BE49-F238E27FC236}">
                <a16:creationId xmlns:a16="http://schemas.microsoft.com/office/drawing/2014/main" id="{FAFEECEE-D416-FD9D-C88C-C4DBA08B3020}"/>
              </a:ext>
            </a:extLst>
          </p:cNvPr>
          <p:cNvSpPr txBox="1"/>
          <p:nvPr/>
        </p:nvSpPr>
        <p:spPr>
          <a:xfrm>
            <a:off x="697516" y="472917"/>
            <a:ext cx="6033430" cy="5170646"/>
          </a:xfrm>
          <a:prstGeom prst="rect">
            <a:avLst/>
          </a:prstGeom>
          <a:noFill/>
        </p:spPr>
        <p:txBody>
          <a:bodyPr wrap="square" rtlCol="0">
            <a:spAutoFit/>
          </a:bodyPr>
          <a:lstStyle/>
          <a:p>
            <a:r>
              <a:rPr lang="en-US" sz="3200" b="1" dirty="0">
                <a:solidFill>
                  <a:schemeClr val="tx1">
                    <a:lumMod val="95000"/>
                    <a:lumOff val="5000"/>
                  </a:schemeClr>
                </a:solidFill>
                <a:latin typeface="ABeeZee" panose="020B0604020202020204" charset="0"/>
              </a:rPr>
              <a:t>Strength</a:t>
            </a:r>
            <a:r>
              <a:rPr lang="en-US" sz="3200" dirty="0">
                <a:solidFill>
                  <a:schemeClr val="tx1">
                    <a:lumMod val="95000"/>
                    <a:lumOff val="5000"/>
                  </a:schemeClr>
                </a:solidFill>
                <a:latin typeface="ABeeZee" panose="020B0604020202020204" charset="0"/>
              </a:rPr>
              <a:t>:</a:t>
            </a:r>
          </a:p>
          <a:p>
            <a:endParaRPr lang="en-US" sz="3200" dirty="0">
              <a:solidFill>
                <a:schemeClr val="tx1">
                  <a:lumMod val="95000"/>
                  <a:lumOff val="5000"/>
                </a:schemeClr>
              </a:solidFill>
              <a:latin typeface="ABeeZee" panose="020B0604020202020204" charset="0"/>
            </a:endParaRPr>
          </a:p>
          <a:p>
            <a:pPr marL="342900" indent="-342900">
              <a:buFont typeface="Wingdings" panose="05000000000000000000" pitchFamily="2" charset="2"/>
              <a:buChar char="q"/>
            </a:pPr>
            <a:r>
              <a:rPr lang="en-US" sz="2000" b="1" dirty="0">
                <a:latin typeface="ABeeZee" panose="020B0604020202020204" charset="0"/>
              </a:rPr>
              <a:t>Strong Brand Recognition</a:t>
            </a:r>
            <a:r>
              <a:rPr lang="en-US" sz="2000" dirty="0">
                <a:latin typeface="ABeeZee" panose="020B0604020202020204" charset="0"/>
              </a:rPr>
              <a:t> : Nykaa has established itself as a trusted name in beauty and personal care, both online and offline</a:t>
            </a:r>
          </a:p>
          <a:p>
            <a:pPr marL="342900" indent="-342900">
              <a:buFont typeface="Wingdings" panose="05000000000000000000" pitchFamily="2" charset="2"/>
              <a:buChar char="q"/>
            </a:pPr>
            <a:r>
              <a:rPr lang="en-US" sz="2000" b="1" dirty="0">
                <a:latin typeface="ABeeZee" panose="020B0604020202020204" charset="0"/>
              </a:rPr>
              <a:t>Content-Driven Approach</a:t>
            </a:r>
            <a:r>
              <a:rPr lang="en-US" sz="2000" dirty="0">
                <a:latin typeface="ABeeZee" panose="020B0604020202020204" charset="0"/>
              </a:rPr>
              <a:t>: Engages customers through beauty tutorials, expert talks, and product reviews</a:t>
            </a:r>
          </a:p>
          <a:p>
            <a:pPr marL="342900" indent="-342900">
              <a:buFont typeface="Wingdings" panose="05000000000000000000" pitchFamily="2" charset="2"/>
              <a:buChar char="q"/>
            </a:pPr>
            <a:r>
              <a:rPr lang="en-US" sz="2000" b="1" dirty="0">
                <a:latin typeface="ABeeZee" panose="020B0604020202020204" charset="0"/>
              </a:rPr>
              <a:t>Omnichannel Presence: </a:t>
            </a:r>
            <a:r>
              <a:rPr lang="en-US" sz="2000" dirty="0">
                <a:latin typeface="ABeeZee" panose="020B0604020202020204" charset="0"/>
              </a:rPr>
              <a:t>Effective integration of online and offline stores, enhancing brand visibility</a:t>
            </a:r>
          </a:p>
          <a:p>
            <a:endParaRPr lang="en-US" sz="2000" dirty="0">
              <a:latin typeface="ABeeZee" panose="020B0604020202020204" charset="0"/>
            </a:endParaRPr>
          </a:p>
          <a:p>
            <a:endParaRPr lang="en-US" sz="3200" dirty="0">
              <a:solidFill>
                <a:schemeClr val="tx1">
                  <a:lumMod val="95000"/>
                  <a:lumOff val="5000"/>
                </a:schemeClr>
              </a:solidFill>
              <a:latin typeface="ABeeZee" panose="020B0604020202020204" charset="0"/>
            </a:endParaRPr>
          </a:p>
          <a:p>
            <a:endParaRPr lang="en-US" dirty="0"/>
          </a:p>
        </p:txBody>
      </p:sp>
      <p:sp>
        <p:nvSpPr>
          <p:cNvPr id="14" name="TextBox 13">
            <a:extLst>
              <a:ext uri="{FF2B5EF4-FFF2-40B4-BE49-F238E27FC236}">
                <a16:creationId xmlns:a16="http://schemas.microsoft.com/office/drawing/2014/main" id="{D8DAD2C8-4F3A-DFFC-F982-F211873CC635}"/>
              </a:ext>
            </a:extLst>
          </p:cNvPr>
          <p:cNvSpPr txBox="1"/>
          <p:nvPr/>
        </p:nvSpPr>
        <p:spPr>
          <a:xfrm>
            <a:off x="11749211" y="6298801"/>
            <a:ext cx="6033430" cy="3939540"/>
          </a:xfrm>
          <a:prstGeom prst="rect">
            <a:avLst/>
          </a:prstGeom>
          <a:noFill/>
        </p:spPr>
        <p:txBody>
          <a:bodyPr wrap="square" rtlCol="0">
            <a:spAutoFit/>
          </a:bodyPr>
          <a:lstStyle/>
          <a:p>
            <a:r>
              <a:rPr lang="en-US" sz="3200" b="1" dirty="0">
                <a:solidFill>
                  <a:schemeClr val="tx1">
                    <a:lumMod val="95000"/>
                    <a:lumOff val="5000"/>
                  </a:schemeClr>
                </a:solidFill>
                <a:latin typeface="ABeeZee" panose="020B0604020202020204" charset="0"/>
              </a:rPr>
              <a:t>Threats</a:t>
            </a:r>
            <a:r>
              <a:rPr lang="en-US" sz="3200" dirty="0">
                <a:solidFill>
                  <a:schemeClr val="tx1">
                    <a:lumMod val="95000"/>
                    <a:lumOff val="5000"/>
                  </a:schemeClr>
                </a:solidFill>
                <a:latin typeface="ABeeZee" panose="020B0604020202020204" charset="0"/>
              </a:rPr>
              <a:t>:</a:t>
            </a:r>
          </a:p>
          <a:p>
            <a:endParaRPr lang="en-US" sz="3200" dirty="0">
              <a:solidFill>
                <a:schemeClr val="tx1">
                  <a:lumMod val="95000"/>
                  <a:lumOff val="5000"/>
                </a:schemeClr>
              </a:solidFill>
              <a:latin typeface="ABeeZee" panose="020B0604020202020204" charset="0"/>
            </a:endParaRPr>
          </a:p>
          <a:p>
            <a:pPr marL="342900" indent="-342900">
              <a:buFont typeface="Wingdings" panose="05000000000000000000" pitchFamily="2" charset="2"/>
              <a:buChar char="q"/>
            </a:pPr>
            <a:r>
              <a:rPr lang="en-US" sz="2000" b="1" dirty="0">
                <a:solidFill>
                  <a:schemeClr val="tx1">
                    <a:lumMod val="95000"/>
                    <a:lumOff val="5000"/>
                  </a:schemeClr>
                </a:solidFill>
                <a:latin typeface="ABeeZee" panose="020B0604020202020204" charset="0"/>
              </a:rPr>
              <a:t>Intense Competition</a:t>
            </a:r>
            <a:r>
              <a:rPr lang="en-US" sz="2000" dirty="0">
                <a:solidFill>
                  <a:schemeClr val="tx1">
                    <a:lumMod val="95000"/>
                    <a:lumOff val="5000"/>
                  </a:schemeClr>
                </a:solidFill>
                <a:latin typeface="ABeeZee" panose="020B0604020202020204" charset="0"/>
              </a:rPr>
              <a:t>: Facing stiff competition from other e-commerce giants like Amazon and Flipkart.</a:t>
            </a:r>
          </a:p>
          <a:p>
            <a:pPr marL="342900" indent="-342900">
              <a:buFont typeface="Wingdings" panose="05000000000000000000" pitchFamily="2" charset="2"/>
              <a:buChar char="q"/>
            </a:pPr>
            <a:r>
              <a:rPr lang="en-US" sz="2000" b="1" dirty="0">
                <a:solidFill>
                  <a:schemeClr val="tx1">
                    <a:lumMod val="95000"/>
                    <a:lumOff val="5000"/>
                  </a:schemeClr>
                </a:solidFill>
                <a:latin typeface="ABeeZee" panose="020B0604020202020204" charset="0"/>
              </a:rPr>
              <a:t>Market Saturation</a:t>
            </a:r>
            <a:r>
              <a:rPr lang="en-US" sz="2000" dirty="0">
                <a:solidFill>
                  <a:schemeClr val="tx1">
                    <a:lumMod val="95000"/>
                    <a:lumOff val="5000"/>
                  </a:schemeClr>
                </a:solidFill>
                <a:latin typeface="ABeeZee" panose="020B0604020202020204" charset="0"/>
              </a:rPr>
              <a:t>: The beauty and personal care market in India is becoming increasingly saturated</a:t>
            </a:r>
          </a:p>
          <a:p>
            <a:endParaRPr lang="en-US" sz="2000" dirty="0">
              <a:latin typeface="ABeeZee" panose="020B0604020202020204" charset="0"/>
            </a:endParaRPr>
          </a:p>
          <a:p>
            <a:endParaRPr lang="en-US" sz="3200" dirty="0">
              <a:solidFill>
                <a:schemeClr val="tx1">
                  <a:lumMod val="95000"/>
                  <a:lumOff val="5000"/>
                </a:schemeClr>
              </a:solidFill>
              <a:latin typeface="ABeeZee" panose="020B0604020202020204" charset="0"/>
            </a:endParaRPr>
          </a:p>
          <a:p>
            <a:endParaRPr lang="en-US" dirty="0"/>
          </a:p>
        </p:txBody>
      </p:sp>
      <p:sp>
        <p:nvSpPr>
          <p:cNvPr id="15" name="TextBox 14">
            <a:extLst>
              <a:ext uri="{FF2B5EF4-FFF2-40B4-BE49-F238E27FC236}">
                <a16:creationId xmlns:a16="http://schemas.microsoft.com/office/drawing/2014/main" id="{B576EDC8-7613-AD85-7FAA-34AEE4077351}"/>
              </a:ext>
            </a:extLst>
          </p:cNvPr>
          <p:cNvSpPr txBox="1"/>
          <p:nvPr/>
        </p:nvSpPr>
        <p:spPr>
          <a:xfrm>
            <a:off x="11737202" y="1032510"/>
            <a:ext cx="6033430" cy="2954655"/>
          </a:xfrm>
          <a:prstGeom prst="rect">
            <a:avLst/>
          </a:prstGeom>
          <a:noFill/>
        </p:spPr>
        <p:txBody>
          <a:bodyPr wrap="square" rtlCol="0">
            <a:spAutoFit/>
          </a:bodyPr>
          <a:lstStyle/>
          <a:p>
            <a:r>
              <a:rPr lang="en-US" sz="3200" b="1" dirty="0">
                <a:solidFill>
                  <a:schemeClr val="tx1">
                    <a:lumMod val="95000"/>
                    <a:lumOff val="5000"/>
                  </a:schemeClr>
                </a:solidFill>
                <a:latin typeface="ABeeZee" panose="020B0604020202020204" charset="0"/>
              </a:rPr>
              <a:t>Opportunities</a:t>
            </a:r>
            <a:r>
              <a:rPr lang="en-US" sz="3200" dirty="0">
                <a:solidFill>
                  <a:schemeClr val="tx1">
                    <a:lumMod val="95000"/>
                    <a:lumOff val="5000"/>
                  </a:schemeClr>
                </a:solidFill>
                <a:latin typeface="ABeeZee" panose="020B0604020202020204" charset="0"/>
              </a:rPr>
              <a:t>:</a:t>
            </a:r>
          </a:p>
          <a:p>
            <a:endParaRPr lang="en-US" sz="2000" dirty="0">
              <a:latin typeface="ABeeZee" panose="020B0604020202020204" charset="0"/>
            </a:endParaRPr>
          </a:p>
          <a:p>
            <a:pPr marL="342900" indent="-342900">
              <a:buFont typeface="Wingdings" panose="05000000000000000000" pitchFamily="2" charset="2"/>
              <a:buChar char="q"/>
            </a:pPr>
            <a:r>
              <a:rPr lang="en-US" sz="2000" b="1" dirty="0">
                <a:solidFill>
                  <a:schemeClr val="tx1">
                    <a:lumMod val="95000"/>
                    <a:lumOff val="5000"/>
                  </a:schemeClr>
                </a:solidFill>
                <a:latin typeface="ABeeZee" panose="020B0604020202020204" charset="0"/>
              </a:rPr>
              <a:t>Expansion into Tier-II and Tier-III Cities</a:t>
            </a:r>
            <a:r>
              <a:rPr lang="en-US" sz="2000" dirty="0">
                <a:solidFill>
                  <a:schemeClr val="tx1">
                    <a:lumMod val="95000"/>
                    <a:lumOff val="5000"/>
                  </a:schemeClr>
                </a:solidFill>
                <a:latin typeface="ABeeZee" panose="020B0604020202020204" charset="0"/>
              </a:rPr>
              <a:t>: Potential to tap into new markets and increase customer base.</a:t>
            </a:r>
          </a:p>
          <a:p>
            <a:pPr marL="342900" indent="-342900">
              <a:buFont typeface="Wingdings" panose="05000000000000000000" pitchFamily="2" charset="2"/>
              <a:buChar char="q"/>
            </a:pPr>
            <a:r>
              <a:rPr lang="en-US" sz="2000" b="1" dirty="0">
                <a:solidFill>
                  <a:schemeClr val="tx1">
                    <a:lumMod val="95000"/>
                    <a:lumOff val="5000"/>
                  </a:schemeClr>
                </a:solidFill>
                <a:latin typeface="ABeeZee" panose="020B0604020202020204" charset="0"/>
              </a:rPr>
              <a:t>Growth in Men's Grooming Segment</a:t>
            </a:r>
            <a:r>
              <a:rPr lang="en-US" sz="2000" dirty="0">
                <a:solidFill>
                  <a:schemeClr val="tx1">
                    <a:lumMod val="95000"/>
                    <a:lumOff val="5000"/>
                  </a:schemeClr>
                </a:solidFill>
                <a:latin typeface="ABeeZee" panose="020B0604020202020204" charset="0"/>
              </a:rPr>
              <a:t>: Increasing demand for men's beauty and personal care products.</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9" name="Google Shape;354;p30">
            <a:extLst>
              <a:ext uri="{FF2B5EF4-FFF2-40B4-BE49-F238E27FC236}">
                <a16:creationId xmlns:a16="http://schemas.microsoft.com/office/drawing/2014/main" id="{7598A459-B6F5-A499-7A60-DC3389CC711E}"/>
              </a:ext>
            </a:extLst>
          </p:cNvPr>
          <p:cNvPicPr preferRelativeResize="0"/>
          <p:nvPr/>
        </p:nvPicPr>
        <p:blipFill rotWithShape="1">
          <a:blip r:embed="rId3">
            <a:alphaModFix/>
          </a:blip>
          <a:srcRect t="15625"/>
          <a:stretch/>
        </p:blipFill>
        <p:spPr>
          <a:xfrm>
            <a:off x="0" y="0"/>
            <a:ext cx="18288000" cy="10287000"/>
          </a:xfrm>
          <a:prstGeom prst="rect">
            <a:avLst/>
          </a:prstGeom>
          <a:noFill/>
          <a:ln>
            <a:noFill/>
          </a:ln>
        </p:spPr>
      </p:pic>
      <p:sp>
        <p:nvSpPr>
          <p:cNvPr id="3" name="Google Shape;135;p16">
            <a:extLst>
              <a:ext uri="{FF2B5EF4-FFF2-40B4-BE49-F238E27FC236}">
                <a16:creationId xmlns:a16="http://schemas.microsoft.com/office/drawing/2014/main" id="{E2A1963B-D21E-A125-5850-3A1F1F9B2FEC}"/>
              </a:ext>
            </a:extLst>
          </p:cNvPr>
          <p:cNvSpPr txBox="1"/>
          <p:nvPr/>
        </p:nvSpPr>
        <p:spPr>
          <a:xfrm>
            <a:off x="1146073" y="236132"/>
            <a:ext cx="9018446" cy="147732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dirty="0">
                <a:latin typeface="League Spartan ExtraBold"/>
                <a:ea typeface="League Spartan ExtraBold"/>
                <a:cs typeface="League Spartan ExtraBold"/>
                <a:sym typeface="League Spartan ExtraBold"/>
              </a:rPr>
              <a:t>Key Competitors</a:t>
            </a:r>
            <a:endParaRPr sz="8000" dirty="0">
              <a:latin typeface="League Spartan ExtraBold"/>
              <a:ea typeface="League Spartan ExtraBold"/>
              <a:cs typeface="League Spartan ExtraBold"/>
              <a:sym typeface="League Spartan ExtraBold"/>
            </a:endParaRPr>
          </a:p>
        </p:txBody>
      </p:sp>
      <p:sp>
        <p:nvSpPr>
          <p:cNvPr id="23" name="Flowchart: Multidocument 22">
            <a:extLst>
              <a:ext uri="{FF2B5EF4-FFF2-40B4-BE49-F238E27FC236}">
                <a16:creationId xmlns:a16="http://schemas.microsoft.com/office/drawing/2014/main" id="{AFF66761-D941-6863-1E1B-CCD92B6A74EC}"/>
              </a:ext>
            </a:extLst>
          </p:cNvPr>
          <p:cNvSpPr/>
          <p:nvPr/>
        </p:nvSpPr>
        <p:spPr>
          <a:xfrm>
            <a:off x="820584" y="1844657"/>
            <a:ext cx="5100827" cy="3156638"/>
          </a:xfrm>
          <a:prstGeom prst="flowChartMultidocument">
            <a:avLst/>
          </a:prstGeom>
          <a:solidFill>
            <a:schemeClr val="accent2">
              <a:lumMod val="20000"/>
              <a:lumOff val="8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solidFill>
                  <a:schemeClr val="tx1">
                    <a:lumMod val="95000"/>
                    <a:lumOff val="5000"/>
                  </a:schemeClr>
                </a:solidFill>
                <a:latin typeface="ABeeZee" panose="020B0604020202020204" charset="0"/>
              </a:rPr>
              <a:t>Purplle</a:t>
            </a:r>
            <a:endParaRPr lang="en-US" sz="3200" dirty="0">
              <a:solidFill>
                <a:schemeClr val="tx1">
                  <a:lumMod val="95000"/>
                  <a:lumOff val="5000"/>
                </a:schemeClr>
              </a:solidFill>
            </a:endParaRPr>
          </a:p>
          <a:p>
            <a:r>
              <a:rPr lang="en-US" sz="1400" dirty="0">
                <a:solidFill>
                  <a:schemeClr val="tx1">
                    <a:lumMod val="95000"/>
                    <a:lumOff val="5000"/>
                  </a:schemeClr>
                </a:solidFill>
                <a:latin typeface="ABeeZee" panose="020B0604020202020204" charset="0"/>
              </a:rPr>
              <a:t>An online beauty and wellness platform offering a wide range of products.</a:t>
            </a:r>
          </a:p>
          <a:p>
            <a:endParaRPr lang="en-US" sz="1400" dirty="0">
              <a:solidFill>
                <a:schemeClr val="tx1">
                  <a:lumMod val="95000"/>
                  <a:lumOff val="5000"/>
                </a:schemeClr>
              </a:solidFill>
              <a:latin typeface="ABeeZee" panose="020B0604020202020204" charset="0"/>
            </a:endParaRPr>
          </a:p>
          <a:p>
            <a:r>
              <a:rPr lang="en-US" sz="1400" dirty="0">
                <a:solidFill>
                  <a:schemeClr val="tx1">
                    <a:lumMod val="95000"/>
                    <a:lumOff val="5000"/>
                  </a:schemeClr>
                </a:solidFill>
                <a:latin typeface="ABeeZee" panose="020B0604020202020204" charset="0"/>
              </a:rPr>
              <a:t>Global Rank # </a:t>
            </a:r>
            <a:r>
              <a:rPr lang="en-US" sz="1400" b="1" dirty="0">
                <a:solidFill>
                  <a:schemeClr val="tx1">
                    <a:lumMod val="95000"/>
                    <a:lumOff val="5000"/>
                  </a:schemeClr>
                </a:solidFill>
                <a:latin typeface="ABeeZee" panose="020B0604020202020204" charset="0"/>
              </a:rPr>
              <a:t>19,306</a:t>
            </a:r>
          </a:p>
        </p:txBody>
      </p:sp>
      <p:sp>
        <p:nvSpPr>
          <p:cNvPr id="24" name="Flowchart: Multidocument 23">
            <a:extLst>
              <a:ext uri="{FF2B5EF4-FFF2-40B4-BE49-F238E27FC236}">
                <a16:creationId xmlns:a16="http://schemas.microsoft.com/office/drawing/2014/main" id="{9567A7E7-BFAC-0402-F992-043C103E0FA0}"/>
              </a:ext>
            </a:extLst>
          </p:cNvPr>
          <p:cNvSpPr/>
          <p:nvPr/>
        </p:nvSpPr>
        <p:spPr>
          <a:xfrm>
            <a:off x="1453840" y="6599303"/>
            <a:ext cx="4610290" cy="2712901"/>
          </a:xfrm>
          <a:prstGeom prst="flowChartMultidocument">
            <a:avLst/>
          </a:prstGeom>
          <a:solidFill>
            <a:schemeClr val="accent2">
              <a:lumMod val="40000"/>
              <a:lumOff val="6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solidFill>
                  <a:schemeClr val="tx1">
                    <a:lumMod val="95000"/>
                    <a:lumOff val="5000"/>
                  </a:schemeClr>
                </a:solidFill>
                <a:latin typeface="ABeeZee" panose="020B0604020202020204" charset="0"/>
              </a:rPr>
              <a:t>TataCliq</a:t>
            </a:r>
          </a:p>
          <a:p>
            <a:r>
              <a:rPr lang="en-US" sz="1600" dirty="0">
                <a:solidFill>
                  <a:schemeClr val="tx1">
                    <a:lumMod val="95000"/>
                    <a:lumOff val="5000"/>
                  </a:schemeClr>
                </a:solidFill>
                <a:latin typeface="ABeeZee" panose="020B0604020202020204" charset="0"/>
              </a:rPr>
              <a:t>Ecommerce company based in Mumbai. It is an Omni-Channel marketplace model.</a:t>
            </a:r>
          </a:p>
          <a:p>
            <a:endParaRPr lang="en-US" sz="1600" dirty="0">
              <a:solidFill>
                <a:schemeClr val="tx1">
                  <a:lumMod val="95000"/>
                  <a:lumOff val="5000"/>
                </a:schemeClr>
              </a:solidFill>
              <a:latin typeface="ABeeZee" panose="020B0604020202020204" charset="0"/>
            </a:endParaRPr>
          </a:p>
          <a:p>
            <a:r>
              <a:rPr lang="en-US" sz="1600" dirty="0">
                <a:solidFill>
                  <a:schemeClr val="tx1">
                    <a:lumMod val="95000"/>
                    <a:lumOff val="5000"/>
                  </a:schemeClr>
                </a:solidFill>
                <a:latin typeface="ABeeZee" panose="020B0604020202020204" charset="0"/>
              </a:rPr>
              <a:t>Global Rank # </a:t>
            </a:r>
            <a:r>
              <a:rPr lang="en-US" sz="1600" b="1" dirty="0">
                <a:solidFill>
                  <a:schemeClr val="tx1">
                    <a:lumMod val="95000"/>
                    <a:lumOff val="5000"/>
                  </a:schemeClr>
                </a:solidFill>
                <a:latin typeface="ABeeZee" panose="020B0604020202020204" charset="0"/>
              </a:rPr>
              <a:t>9660</a:t>
            </a:r>
          </a:p>
        </p:txBody>
      </p:sp>
      <p:sp>
        <p:nvSpPr>
          <p:cNvPr id="25" name="Flowchart: Multidocument 24">
            <a:extLst>
              <a:ext uri="{FF2B5EF4-FFF2-40B4-BE49-F238E27FC236}">
                <a16:creationId xmlns:a16="http://schemas.microsoft.com/office/drawing/2014/main" id="{EEA83B85-B2D2-4E99-A8B1-A8D2A56308BB}"/>
              </a:ext>
            </a:extLst>
          </p:cNvPr>
          <p:cNvSpPr/>
          <p:nvPr/>
        </p:nvSpPr>
        <p:spPr>
          <a:xfrm>
            <a:off x="13436290" y="4542781"/>
            <a:ext cx="4346729" cy="3156638"/>
          </a:xfrm>
          <a:prstGeom prst="flowChartMultidocument">
            <a:avLst/>
          </a:prstGeom>
          <a:solidFill>
            <a:schemeClr val="accent2">
              <a:lumMod val="60000"/>
              <a:lumOff val="4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solidFill>
                  <a:schemeClr val="tx1">
                    <a:lumMod val="95000"/>
                    <a:lumOff val="5000"/>
                  </a:schemeClr>
                </a:solidFill>
                <a:latin typeface="ABeeZee" panose="020B0604020202020204" charset="0"/>
              </a:rPr>
              <a:t>Mamaearth</a:t>
            </a:r>
            <a:endParaRPr lang="en-US" sz="3200" dirty="0">
              <a:solidFill>
                <a:schemeClr val="tx1">
                  <a:lumMod val="95000"/>
                  <a:lumOff val="5000"/>
                </a:schemeClr>
              </a:solidFill>
              <a:latin typeface="ABeeZee" panose="020B0604020202020204" charset="0"/>
            </a:endParaRPr>
          </a:p>
          <a:p>
            <a:r>
              <a:rPr lang="en-US" sz="1600" dirty="0">
                <a:solidFill>
                  <a:schemeClr val="tx1">
                    <a:lumMod val="95000"/>
                    <a:lumOff val="5000"/>
                  </a:schemeClr>
                </a:solidFill>
                <a:latin typeface="ABeeZee" panose="020B0604020202020204" charset="0"/>
              </a:rPr>
              <a:t>Mamaearth is one of the leading company or a brand which intends to make lives of mums &amp; expectant mums better and beautiful</a:t>
            </a:r>
          </a:p>
          <a:p>
            <a:endParaRPr lang="en-US" sz="1600" dirty="0">
              <a:solidFill>
                <a:schemeClr val="tx1">
                  <a:lumMod val="95000"/>
                  <a:lumOff val="5000"/>
                </a:schemeClr>
              </a:solidFill>
              <a:latin typeface="ABeeZee" panose="020B0604020202020204" charset="0"/>
            </a:endParaRPr>
          </a:p>
          <a:p>
            <a:r>
              <a:rPr lang="en-US" sz="1600" dirty="0">
                <a:solidFill>
                  <a:schemeClr val="tx1">
                    <a:lumMod val="95000"/>
                    <a:lumOff val="5000"/>
                  </a:schemeClr>
                </a:solidFill>
                <a:latin typeface="ABeeZee" panose="020B0604020202020204" charset="0"/>
              </a:rPr>
              <a:t>Global Rank # </a:t>
            </a:r>
            <a:r>
              <a:rPr lang="en-US" sz="1600" b="1" dirty="0">
                <a:solidFill>
                  <a:schemeClr val="tx1">
                    <a:lumMod val="95000"/>
                    <a:lumOff val="5000"/>
                  </a:schemeClr>
                </a:solidFill>
                <a:latin typeface="ABeeZee" panose="020B0604020202020204" charset="0"/>
              </a:rPr>
              <a:t>28,726</a:t>
            </a:r>
          </a:p>
        </p:txBody>
      </p:sp>
      <p:sp>
        <p:nvSpPr>
          <p:cNvPr id="26" name="Flowchart: Multidocument 25">
            <a:extLst>
              <a:ext uri="{FF2B5EF4-FFF2-40B4-BE49-F238E27FC236}">
                <a16:creationId xmlns:a16="http://schemas.microsoft.com/office/drawing/2014/main" id="{EC511886-144D-C37B-C17D-17312AB21583}"/>
              </a:ext>
            </a:extLst>
          </p:cNvPr>
          <p:cNvSpPr/>
          <p:nvPr/>
        </p:nvSpPr>
        <p:spPr>
          <a:xfrm>
            <a:off x="7372160" y="6973200"/>
            <a:ext cx="5100827" cy="2712901"/>
          </a:xfrm>
          <a:prstGeom prst="flowChartMultidocument">
            <a:avLst/>
          </a:prstGeom>
          <a:solidFill>
            <a:schemeClr val="accent2">
              <a:lumMod val="7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solidFill>
                  <a:schemeClr val="tx1">
                    <a:lumMod val="95000"/>
                    <a:lumOff val="5000"/>
                  </a:schemeClr>
                </a:solidFill>
                <a:latin typeface="ABeeZee" panose="020B0604020202020204" charset="0"/>
              </a:rPr>
              <a:t>Sugar Cosmetics</a:t>
            </a:r>
          </a:p>
          <a:p>
            <a:r>
              <a:rPr lang="en-US" sz="1600" b="0" i="0" dirty="0">
                <a:solidFill>
                  <a:schemeClr val="tx1">
                    <a:lumMod val="95000"/>
                    <a:lumOff val="5000"/>
                  </a:schemeClr>
                </a:solidFill>
                <a:effectLst/>
                <a:latin typeface="ABeeZee" panose="020B0604020202020204" charset="0"/>
              </a:rPr>
              <a:t>It focuses on selling makeup and skincare products that are millennial friendly, best suited for Indian skin tones and are cruelty-free</a:t>
            </a:r>
          </a:p>
          <a:p>
            <a:endParaRPr lang="en-US" sz="1600" dirty="0">
              <a:solidFill>
                <a:schemeClr val="tx1">
                  <a:lumMod val="95000"/>
                  <a:lumOff val="5000"/>
                </a:schemeClr>
              </a:solidFill>
              <a:latin typeface="ABeeZee" panose="020B0604020202020204" charset="0"/>
            </a:endParaRPr>
          </a:p>
          <a:p>
            <a:r>
              <a:rPr lang="en-US" sz="1600" dirty="0">
                <a:solidFill>
                  <a:schemeClr val="tx1">
                    <a:lumMod val="95000"/>
                    <a:lumOff val="5000"/>
                  </a:schemeClr>
                </a:solidFill>
                <a:latin typeface="ABeeZee" panose="020B0604020202020204" charset="0"/>
              </a:rPr>
              <a:t>Global Rank # </a:t>
            </a:r>
            <a:r>
              <a:rPr lang="en-US" sz="1600" b="1" dirty="0">
                <a:solidFill>
                  <a:schemeClr val="tx1">
                    <a:lumMod val="95000"/>
                    <a:lumOff val="5000"/>
                  </a:schemeClr>
                </a:solidFill>
                <a:latin typeface="ABeeZee" panose="020B0604020202020204" charset="0"/>
              </a:rPr>
              <a:t>2,56,142</a:t>
            </a:r>
          </a:p>
        </p:txBody>
      </p:sp>
      <p:sp>
        <p:nvSpPr>
          <p:cNvPr id="27" name="Flowchart: Multidocument 26">
            <a:extLst>
              <a:ext uri="{FF2B5EF4-FFF2-40B4-BE49-F238E27FC236}">
                <a16:creationId xmlns:a16="http://schemas.microsoft.com/office/drawing/2014/main" id="{E8CFDB2E-4147-88E1-5C0D-EEE9CC23AAC4}"/>
              </a:ext>
            </a:extLst>
          </p:cNvPr>
          <p:cNvSpPr/>
          <p:nvPr/>
        </p:nvSpPr>
        <p:spPr>
          <a:xfrm>
            <a:off x="11310592" y="895827"/>
            <a:ext cx="5100827" cy="3156638"/>
          </a:xfrm>
          <a:prstGeom prst="flowChartMultidocument">
            <a:avLst/>
          </a:prstGeom>
          <a:solidFill>
            <a:schemeClr val="accent2">
              <a:lumMod val="5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solidFill>
                  <a:schemeClr val="tx1">
                    <a:lumMod val="95000"/>
                    <a:lumOff val="5000"/>
                  </a:schemeClr>
                </a:solidFill>
                <a:latin typeface="ABeeZee" panose="020B0604020202020204" charset="0"/>
              </a:rPr>
              <a:t>Myntra</a:t>
            </a:r>
          </a:p>
          <a:p>
            <a:r>
              <a:rPr lang="en-US" sz="1600" dirty="0">
                <a:solidFill>
                  <a:schemeClr val="tx1">
                    <a:lumMod val="95000"/>
                    <a:lumOff val="5000"/>
                  </a:schemeClr>
                </a:solidFill>
                <a:latin typeface="ABeeZee" panose="020B0604020202020204" charset="0"/>
              </a:rPr>
              <a:t>Myntra is one of India's leading e-commerce platforms specializing in fashion and lifestyle products. It offers a wide range of apparel, footwear, accessories, beauty products, and home décor from both global and local brands</a:t>
            </a:r>
          </a:p>
          <a:p>
            <a:r>
              <a:rPr lang="en-US" sz="1600" dirty="0">
                <a:solidFill>
                  <a:schemeClr val="tx1">
                    <a:lumMod val="95000"/>
                    <a:lumOff val="5000"/>
                  </a:schemeClr>
                </a:solidFill>
                <a:latin typeface="ABeeZee" panose="020B0604020202020204" charset="0"/>
              </a:rPr>
              <a:t>Global Rank # </a:t>
            </a:r>
            <a:r>
              <a:rPr lang="en-US" sz="1600" b="1" dirty="0">
                <a:solidFill>
                  <a:schemeClr val="tx1">
                    <a:lumMod val="95000"/>
                    <a:lumOff val="5000"/>
                  </a:schemeClr>
                </a:solidFill>
                <a:latin typeface="ABeeZee" panose="020B0604020202020204" charset="0"/>
              </a:rPr>
              <a:t>1146</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0E7EA"/>
        </a:solidFill>
        <a:effectLst/>
      </p:bgPr>
    </p:bg>
    <p:spTree>
      <p:nvGrpSpPr>
        <p:cNvPr id="1" name="Shape 141"/>
        <p:cNvGrpSpPr/>
        <p:nvPr/>
      </p:nvGrpSpPr>
      <p:grpSpPr>
        <a:xfrm>
          <a:off x="0" y="0"/>
          <a:ext cx="0" cy="0"/>
          <a:chOff x="0" y="0"/>
          <a:chExt cx="0" cy="0"/>
        </a:xfrm>
      </p:grpSpPr>
      <p:pic>
        <p:nvPicPr>
          <p:cNvPr id="142" name="Google Shape;142;p17"/>
          <p:cNvPicPr preferRelativeResize="0"/>
          <p:nvPr/>
        </p:nvPicPr>
        <p:blipFill rotWithShape="1">
          <a:blip r:embed="rId3">
            <a:alphaModFix/>
          </a:blip>
          <a:srcRect t="10341" b="10341"/>
          <a:stretch/>
        </p:blipFill>
        <p:spPr>
          <a:xfrm>
            <a:off x="2806499" y="370700"/>
            <a:ext cx="7803742" cy="9916300"/>
          </a:xfrm>
          <a:prstGeom prst="rect">
            <a:avLst/>
          </a:prstGeom>
          <a:noFill/>
          <a:ln>
            <a:noFill/>
          </a:ln>
          <a:effectLst>
            <a:outerShdw dist="50800" dir="5400000" algn="ctr" rotWithShape="0">
              <a:srgbClr val="000000"/>
            </a:outerShdw>
          </a:effectLst>
        </p:spPr>
      </p:pic>
      <p:grpSp>
        <p:nvGrpSpPr>
          <p:cNvPr id="143" name="Google Shape;143;p17"/>
          <p:cNvGrpSpPr/>
          <p:nvPr/>
        </p:nvGrpSpPr>
        <p:grpSpPr>
          <a:xfrm>
            <a:off x="0" y="-180826"/>
            <a:ext cx="6939038" cy="10467826"/>
            <a:chOff x="0" y="-47625"/>
            <a:chExt cx="2083953" cy="2756958"/>
          </a:xfrm>
        </p:grpSpPr>
        <p:sp>
          <p:nvSpPr>
            <p:cNvPr id="144" name="Google Shape;144;p17"/>
            <p:cNvSpPr/>
            <p:nvPr/>
          </p:nvSpPr>
          <p:spPr>
            <a:xfrm>
              <a:off x="0" y="0"/>
              <a:ext cx="2083953" cy="2709333"/>
            </a:xfrm>
            <a:custGeom>
              <a:avLst/>
              <a:gdLst/>
              <a:ahLst/>
              <a:cxnLst/>
              <a:rect l="l" t="t" r="r" b="b"/>
              <a:pathLst>
                <a:path w="2083953" h="2709333" extrusionOk="0">
                  <a:moveTo>
                    <a:pt x="0" y="0"/>
                  </a:moveTo>
                  <a:lnTo>
                    <a:pt x="2083953" y="0"/>
                  </a:lnTo>
                  <a:lnTo>
                    <a:pt x="2083953" y="2709333"/>
                  </a:lnTo>
                  <a:lnTo>
                    <a:pt x="0" y="2709333"/>
                  </a:lnTo>
                  <a:lnTo>
                    <a:pt x="0" y="0"/>
                  </a:lnTo>
                </a:path>
              </a:pathLst>
            </a:custGeom>
            <a:solidFill>
              <a:srgbClr val="FFFFFF">
                <a:alpha val="8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45" name="Google Shape;145;p1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148" name="Google Shape;148;p17"/>
          <p:cNvSpPr txBox="1"/>
          <p:nvPr/>
        </p:nvSpPr>
        <p:spPr>
          <a:xfrm>
            <a:off x="363960" y="256400"/>
            <a:ext cx="6575078" cy="1723549"/>
          </a:xfrm>
          <a:prstGeom prst="rect">
            <a:avLst/>
          </a:prstGeom>
          <a:noFill/>
          <a:ln>
            <a:noFill/>
          </a:ln>
        </p:spPr>
        <p:txBody>
          <a:bodyPr spcFirstLastPara="1" wrap="square" lIns="0" tIns="0" rIns="0" bIns="0" anchor="t" anchorCtr="0">
            <a:spAutoFit/>
          </a:bodyPr>
          <a:lstStyle/>
          <a:p>
            <a:pPr marL="0" marR="0" lvl="0" indent="0" algn="l" rtl="0">
              <a:lnSpc>
                <a:spcPct val="70000"/>
              </a:lnSpc>
              <a:spcBef>
                <a:spcPts val="0"/>
              </a:spcBef>
              <a:spcAft>
                <a:spcPts val="0"/>
              </a:spcAft>
              <a:buNone/>
            </a:pPr>
            <a:r>
              <a:rPr lang="en-US" sz="8000" u="none" strike="noStrike" dirty="0">
                <a:solidFill>
                  <a:srgbClr val="000000"/>
                </a:solidFill>
                <a:latin typeface="League Spartan ExtraBold"/>
                <a:ea typeface="League Spartan ExtraBold"/>
                <a:cs typeface="League Spartan ExtraBold"/>
                <a:sym typeface="League Spartan ExtraBold"/>
              </a:rPr>
              <a:t>Sentiment Analysis</a:t>
            </a:r>
            <a:endParaRPr sz="8000" dirty="0">
              <a:latin typeface="League Spartan ExtraBold"/>
              <a:ea typeface="League Spartan ExtraBold"/>
              <a:cs typeface="League Spartan ExtraBold"/>
              <a:sym typeface="League Spartan ExtraBold"/>
            </a:endParaRPr>
          </a:p>
        </p:txBody>
      </p:sp>
      <p:sp>
        <p:nvSpPr>
          <p:cNvPr id="149" name="Google Shape;149;p17"/>
          <p:cNvSpPr txBox="1"/>
          <p:nvPr/>
        </p:nvSpPr>
        <p:spPr>
          <a:xfrm>
            <a:off x="363960" y="2160775"/>
            <a:ext cx="6294015" cy="7201972"/>
          </a:xfrm>
          <a:prstGeom prst="rect">
            <a:avLst/>
          </a:prstGeom>
          <a:noFill/>
          <a:ln>
            <a:noFill/>
          </a:ln>
        </p:spPr>
        <p:txBody>
          <a:bodyPr spcFirstLastPara="1" wrap="square" lIns="0" tIns="0" rIns="0" bIns="0" anchor="t" anchorCtr="0">
            <a:spAutoFit/>
          </a:bodyPr>
          <a:lstStyle/>
          <a:p>
            <a:pPr lvl="0">
              <a:lnSpc>
                <a:spcPct val="130000"/>
              </a:lnSpc>
            </a:pPr>
            <a:r>
              <a:rPr lang="en-US" sz="2400" b="1" dirty="0">
                <a:latin typeface="ABeeZee" panose="020B0604020202020204" charset="0"/>
              </a:rPr>
              <a:t>Sentiment analysis</a:t>
            </a:r>
            <a:r>
              <a:rPr lang="en-US" sz="2400" dirty="0">
                <a:latin typeface="ABeeZee" panose="020B0604020202020204" charset="0"/>
              </a:rPr>
              <a:t> is a popular task in</a:t>
            </a:r>
            <a:r>
              <a:rPr lang="en-US" sz="2400" b="1" dirty="0">
                <a:latin typeface="ABeeZee" panose="020B0604020202020204" charset="0"/>
              </a:rPr>
              <a:t> natural language processing</a:t>
            </a:r>
            <a:r>
              <a:rPr lang="en-US" sz="2400" dirty="0">
                <a:latin typeface="ABeeZee" panose="020B0604020202020204" charset="0"/>
              </a:rPr>
              <a:t>. The goal of sentiment analysis is to classify the text based on the mood or mentality expressed in the text, which can be positive negative, or neutral.</a:t>
            </a:r>
            <a:r>
              <a:rPr lang="en-US" dirty="0"/>
              <a:t> </a:t>
            </a:r>
            <a:r>
              <a:rPr lang="en-US" sz="2400" dirty="0">
                <a:latin typeface="ABeeZee" panose="020B0604020202020204" charset="0"/>
              </a:rPr>
              <a:t>Today, companies have large volumes of text data like emails, customer support chat transcripts, social media comments, and reviews. Sentiment analysis tools can scan this text to automatically determine the author’s attitude towards a topic. Companies use the insights from sentiment analysis to improve customer service and increase brand reputation</a:t>
            </a:r>
          </a:p>
        </p:txBody>
      </p:sp>
      <p:pic>
        <p:nvPicPr>
          <p:cNvPr id="2" name="Picture 1">
            <a:extLst>
              <a:ext uri="{FF2B5EF4-FFF2-40B4-BE49-F238E27FC236}">
                <a16:creationId xmlns:a16="http://schemas.microsoft.com/office/drawing/2014/main" id="{B2C3BC69-DCED-122E-DB89-6AEFB6E24049}"/>
              </a:ext>
            </a:extLst>
          </p:cNvPr>
          <p:cNvPicPr>
            <a:picLocks noChangeAspect="1"/>
          </p:cNvPicPr>
          <p:nvPr/>
        </p:nvPicPr>
        <p:blipFill>
          <a:blip r:embed="rId4"/>
          <a:srcRect l="18988" t="49384" r="17438" b="16496"/>
          <a:stretch/>
        </p:blipFill>
        <p:spPr>
          <a:xfrm>
            <a:off x="10710321" y="4257675"/>
            <a:ext cx="7541613" cy="52374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
                                        </p:tgtEl>
                                        <p:attrNameLst>
                                          <p:attrName>style.visibility</p:attrName>
                                        </p:attrNameLst>
                                      </p:cBhvr>
                                      <p:to>
                                        <p:strVal val="visible"/>
                                      </p:to>
                                    </p:set>
                                    <p:animEffect transition="in" filter="fade">
                                      <p:cBhvr>
                                        <p:cTn id="7" dur="500"/>
                                        <p:tgtEl>
                                          <p:spTgt spid="148"/>
                                        </p:tgtEl>
                                      </p:cBhvr>
                                    </p:animEffect>
                                  </p:childTnLst>
                                </p:cTn>
                              </p:par>
                              <p:par>
                                <p:cTn id="8" presetID="10" presetClass="entr" presetSubtype="0" fill="hold" nodeType="withEffect">
                                  <p:stCondLst>
                                    <p:cond delay="0"/>
                                  </p:stCondLst>
                                  <p:childTnLst>
                                    <p:set>
                                      <p:cBhvr>
                                        <p:cTn id="9" dur="1" fill="hold">
                                          <p:stCondLst>
                                            <p:cond delay="0"/>
                                          </p:stCondLst>
                                        </p:cTn>
                                        <p:tgtEl>
                                          <p:spTgt spid="149"/>
                                        </p:tgtEl>
                                        <p:attrNameLst>
                                          <p:attrName>style.visibility</p:attrName>
                                        </p:attrNameLst>
                                      </p:cBhvr>
                                      <p:to>
                                        <p:strVal val="visible"/>
                                      </p:to>
                                    </p:set>
                                    <p:animEffect transition="in" filter="fade">
                                      <p:cBhvr>
                                        <p:cTn id="10"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800</TotalTime>
  <Words>1777</Words>
  <Application>Microsoft Office PowerPoint</Application>
  <PresentationFormat>Custom</PresentationFormat>
  <Paragraphs>161</Paragraphs>
  <Slides>15</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Calibri</vt:lpstr>
      <vt:lpstr>Arial</vt:lpstr>
      <vt:lpstr>League Spartan</vt:lpstr>
      <vt:lpstr>Wingdings</vt:lpstr>
      <vt:lpstr>League Spartan ExtraBold</vt:lpstr>
      <vt:lpstr>ABeeZee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Raji Malairaj</cp:lastModifiedBy>
  <cp:revision>11</cp:revision>
  <dcterms:modified xsi:type="dcterms:W3CDTF">2025-01-04T11:33:45Z</dcterms:modified>
</cp:coreProperties>
</file>